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8" r:id="rId3"/>
    <p:sldId id="347" r:id="rId4"/>
    <p:sldId id="289" r:id="rId5"/>
    <p:sldId id="286" r:id="rId6"/>
    <p:sldId id="264" r:id="rId7"/>
    <p:sldId id="266" r:id="rId8"/>
    <p:sldId id="369" r:id="rId9"/>
    <p:sldId id="270" r:id="rId10"/>
    <p:sldId id="350" r:id="rId11"/>
    <p:sldId id="351" r:id="rId12"/>
    <p:sldId id="352" r:id="rId13"/>
    <p:sldId id="353" r:id="rId14"/>
    <p:sldId id="354" r:id="rId15"/>
    <p:sldId id="355" r:id="rId16"/>
    <p:sldId id="367" r:id="rId17"/>
    <p:sldId id="287" r:id="rId18"/>
    <p:sldId id="300" r:id="rId19"/>
    <p:sldId id="301" r:id="rId20"/>
    <p:sldId id="368" r:id="rId21"/>
    <p:sldId id="356" r:id="rId22"/>
    <p:sldId id="366" r:id="rId23"/>
    <p:sldId id="365" r:id="rId24"/>
    <p:sldId id="358" r:id="rId25"/>
    <p:sldId id="359" r:id="rId26"/>
    <p:sldId id="360" r:id="rId27"/>
    <p:sldId id="361" r:id="rId28"/>
    <p:sldId id="363" r:id="rId29"/>
    <p:sldId id="370" r:id="rId30"/>
    <p:sldId id="324" r:id="rId31"/>
    <p:sldId id="26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1">
          <p15:clr>
            <a:srgbClr val="A4A3A4"/>
          </p15:clr>
        </p15:guide>
        <p15:guide id="2" pos="27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21303E"/>
    <a:srgbClr val="1F2A33"/>
    <a:srgbClr val="1F2932"/>
    <a:srgbClr val="212041"/>
    <a:srgbClr val="1F3F51"/>
    <a:srgbClr val="101E3F"/>
    <a:srgbClr val="001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59" autoAdjust="0"/>
  </p:normalViewPr>
  <p:slideViewPr>
    <p:cSldViewPr snapToGrid="0" snapToObjects="1" showGuides="1">
      <p:cViewPr varScale="1">
        <p:scale>
          <a:sx n="61" d="100"/>
          <a:sy n="61" d="100"/>
        </p:scale>
        <p:origin x="1656" y="60"/>
      </p:cViewPr>
      <p:guideLst>
        <p:guide orient="horz" pos="2861"/>
        <p:guide pos="27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dkdavies:Documents:LANCE:UWG:September%202014:Metrics%20from%20Lal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Weekly LANCE-Wide Latency for </a:t>
            </a:r>
            <a:r>
              <a:rPr lang="en-US" dirty="0" smtClean="0"/>
              <a:t>Level</a:t>
            </a:r>
            <a:r>
              <a:rPr lang="en-US" baseline="0" dirty="0" smtClean="0"/>
              <a:t> 0, 1 and 2 </a:t>
            </a:r>
            <a:r>
              <a:rPr lang="en-US" dirty="0" smtClean="0"/>
              <a:t>Products 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7514266715468"/>
          <c:y val="0.15612442061763601"/>
          <c:w val="0.77963737651492104"/>
          <c:h val="0.679451770656337"/>
        </c:manualLayout>
      </c:layout>
      <c:lineChart>
        <c:grouping val="standard"/>
        <c:varyColors val="0"/>
        <c:ser>
          <c:idx val="0"/>
          <c:order val="0"/>
          <c:tx>
            <c:strRef>
              <c:f>data_latency!$J$3</c:f>
              <c:strCache>
                <c:ptCount val="1"/>
                <c:pt idx="0">
                  <c:v>AQUA-AIRS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data_latency!$J$4:$J$38</c:f>
              <c:numCache>
                <c:formatCode>General</c:formatCode>
                <c:ptCount val="35"/>
                <c:pt idx="0">
                  <c:v>1.44</c:v>
                </c:pt>
                <c:pt idx="1">
                  <c:v>1.53</c:v>
                </c:pt>
                <c:pt idx="2">
                  <c:v>1.45</c:v>
                </c:pt>
                <c:pt idx="3">
                  <c:v>1.46</c:v>
                </c:pt>
                <c:pt idx="4">
                  <c:v>1.48</c:v>
                </c:pt>
                <c:pt idx="5">
                  <c:v>1.47</c:v>
                </c:pt>
                <c:pt idx="6">
                  <c:v>1.64</c:v>
                </c:pt>
                <c:pt idx="7">
                  <c:v>2.46</c:v>
                </c:pt>
                <c:pt idx="8">
                  <c:v>1.51</c:v>
                </c:pt>
                <c:pt idx="9">
                  <c:v>1.55</c:v>
                </c:pt>
                <c:pt idx="10">
                  <c:v>1.45</c:v>
                </c:pt>
                <c:pt idx="11">
                  <c:v>1.44</c:v>
                </c:pt>
                <c:pt idx="12">
                  <c:v>1.4</c:v>
                </c:pt>
                <c:pt idx="13">
                  <c:v>1.44</c:v>
                </c:pt>
                <c:pt idx="14">
                  <c:v>2.31</c:v>
                </c:pt>
                <c:pt idx="15">
                  <c:v>1.79</c:v>
                </c:pt>
                <c:pt idx="16">
                  <c:v>1.51</c:v>
                </c:pt>
                <c:pt idx="17">
                  <c:v>1.46</c:v>
                </c:pt>
                <c:pt idx="18">
                  <c:v>1.44</c:v>
                </c:pt>
                <c:pt idx="19">
                  <c:v>1.45</c:v>
                </c:pt>
                <c:pt idx="20">
                  <c:v>1.52</c:v>
                </c:pt>
                <c:pt idx="21">
                  <c:v>1.5</c:v>
                </c:pt>
                <c:pt idx="22">
                  <c:v>1.53</c:v>
                </c:pt>
                <c:pt idx="23">
                  <c:v>1.53</c:v>
                </c:pt>
                <c:pt idx="24">
                  <c:v>1.51</c:v>
                </c:pt>
                <c:pt idx="25">
                  <c:v>1.46</c:v>
                </c:pt>
                <c:pt idx="26">
                  <c:v>1.79</c:v>
                </c:pt>
                <c:pt idx="27">
                  <c:v>1.49</c:v>
                </c:pt>
                <c:pt idx="28">
                  <c:v>1.48</c:v>
                </c:pt>
                <c:pt idx="29">
                  <c:v>1.48</c:v>
                </c:pt>
                <c:pt idx="30">
                  <c:v>1.48</c:v>
                </c:pt>
                <c:pt idx="31">
                  <c:v>1.5</c:v>
                </c:pt>
                <c:pt idx="32">
                  <c:v>1.53</c:v>
                </c:pt>
                <c:pt idx="33">
                  <c:v>1.55</c:v>
                </c:pt>
                <c:pt idx="34">
                  <c:v>1.45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data_latency!$K$3</c:f>
              <c:strCache>
                <c:ptCount val="1"/>
                <c:pt idx="0">
                  <c:v>AURA-MLS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data_latency!$K$4:$K$38</c:f>
              <c:numCache>
                <c:formatCode>General</c:formatCode>
                <c:ptCount val="35"/>
                <c:pt idx="0">
                  <c:v>1.76</c:v>
                </c:pt>
                <c:pt idx="1">
                  <c:v>1.64</c:v>
                </c:pt>
                <c:pt idx="2">
                  <c:v>1.59</c:v>
                </c:pt>
                <c:pt idx="3">
                  <c:v>1.43</c:v>
                </c:pt>
                <c:pt idx="4">
                  <c:v>1.94</c:v>
                </c:pt>
                <c:pt idx="5">
                  <c:v>1.79</c:v>
                </c:pt>
                <c:pt idx="6">
                  <c:v>1.42</c:v>
                </c:pt>
                <c:pt idx="7">
                  <c:v>2.0099999999999998</c:v>
                </c:pt>
                <c:pt idx="8">
                  <c:v>1.49</c:v>
                </c:pt>
                <c:pt idx="9">
                  <c:v>1.64</c:v>
                </c:pt>
                <c:pt idx="10">
                  <c:v>1.43</c:v>
                </c:pt>
                <c:pt idx="11">
                  <c:v>1.45</c:v>
                </c:pt>
                <c:pt idx="12">
                  <c:v>1.63</c:v>
                </c:pt>
                <c:pt idx="13">
                  <c:v>1.42</c:v>
                </c:pt>
                <c:pt idx="14">
                  <c:v>1.92</c:v>
                </c:pt>
                <c:pt idx="15">
                  <c:v>2.25</c:v>
                </c:pt>
                <c:pt idx="16">
                  <c:v>1.45</c:v>
                </c:pt>
                <c:pt idx="17">
                  <c:v>1.45</c:v>
                </c:pt>
                <c:pt idx="18">
                  <c:v>1.42</c:v>
                </c:pt>
                <c:pt idx="19">
                  <c:v>1.42</c:v>
                </c:pt>
                <c:pt idx="20">
                  <c:v>1.43</c:v>
                </c:pt>
                <c:pt idx="21">
                  <c:v>1.48</c:v>
                </c:pt>
                <c:pt idx="22">
                  <c:v>1.48</c:v>
                </c:pt>
                <c:pt idx="23">
                  <c:v>1.48</c:v>
                </c:pt>
                <c:pt idx="24">
                  <c:v>1.4</c:v>
                </c:pt>
                <c:pt idx="25">
                  <c:v>1.46</c:v>
                </c:pt>
                <c:pt idx="26">
                  <c:v>2.25</c:v>
                </c:pt>
                <c:pt idx="27">
                  <c:v>1.43</c:v>
                </c:pt>
                <c:pt idx="28">
                  <c:v>1.42</c:v>
                </c:pt>
                <c:pt idx="29">
                  <c:v>1.43</c:v>
                </c:pt>
                <c:pt idx="30">
                  <c:v>1.43</c:v>
                </c:pt>
                <c:pt idx="31">
                  <c:v>1.42</c:v>
                </c:pt>
                <c:pt idx="32">
                  <c:v>1.42</c:v>
                </c:pt>
                <c:pt idx="33">
                  <c:v>3.92</c:v>
                </c:pt>
                <c:pt idx="34">
                  <c:v>1.45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data_latency!$L$3</c:f>
              <c:strCache>
                <c:ptCount val="1"/>
                <c:pt idx="0">
                  <c:v>AQUA-MODIS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data_latency!$L$4:$L$38</c:f>
              <c:numCache>
                <c:formatCode>General</c:formatCode>
                <c:ptCount val="35"/>
                <c:pt idx="0">
                  <c:v>1.58</c:v>
                </c:pt>
                <c:pt idx="1">
                  <c:v>1.67</c:v>
                </c:pt>
                <c:pt idx="2">
                  <c:v>1.64</c:v>
                </c:pt>
                <c:pt idx="3">
                  <c:v>1.65</c:v>
                </c:pt>
                <c:pt idx="4">
                  <c:v>1.63</c:v>
                </c:pt>
                <c:pt idx="5">
                  <c:v>1.62</c:v>
                </c:pt>
                <c:pt idx="6">
                  <c:v>1.67</c:v>
                </c:pt>
                <c:pt idx="7">
                  <c:v>1.66</c:v>
                </c:pt>
                <c:pt idx="8">
                  <c:v>1.71</c:v>
                </c:pt>
                <c:pt idx="9">
                  <c:v>1.69</c:v>
                </c:pt>
                <c:pt idx="10">
                  <c:v>1.65</c:v>
                </c:pt>
                <c:pt idx="11">
                  <c:v>1.64</c:v>
                </c:pt>
                <c:pt idx="12">
                  <c:v>1.7</c:v>
                </c:pt>
                <c:pt idx="13">
                  <c:v>1.65</c:v>
                </c:pt>
                <c:pt idx="14">
                  <c:v>2.4300000000000002</c:v>
                </c:pt>
                <c:pt idx="15">
                  <c:v>1.99</c:v>
                </c:pt>
                <c:pt idx="16">
                  <c:v>1.69</c:v>
                </c:pt>
                <c:pt idx="17">
                  <c:v>1.68</c:v>
                </c:pt>
                <c:pt idx="18">
                  <c:v>1.68</c:v>
                </c:pt>
                <c:pt idx="19">
                  <c:v>1.68</c:v>
                </c:pt>
                <c:pt idx="20">
                  <c:v>1.74</c:v>
                </c:pt>
                <c:pt idx="21">
                  <c:v>1.74</c:v>
                </c:pt>
                <c:pt idx="22">
                  <c:v>1.75</c:v>
                </c:pt>
                <c:pt idx="23">
                  <c:v>2.4300000000000002</c:v>
                </c:pt>
                <c:pt idx="24">
                  <c:v>1.8</c:v>
                </c:pt>
                <c:pt idx="25">
                  <c:v>1.7</c:v>
                </c:pt>
                <c:pt idx="26">
                  <c:v>1.8</c:v>
                </c:pt>
                <c:pt idx="27">
                  <c:v>1.81</c:v>
                </c:pt>
                <c:pt idx="28">
                  <c:v>1.71</c:v>
                </c:pt>
                <c:pt idx="29">
                  <c:v>1.71</c:v>
                </c:pt>
                <c:pt idx="30">
                  <c:v>1.7</c:v>
                </c:pt>
                <c:pt idx="31">
                  <c:v>1.73</c:v>
                </c:pt>
                <c:pt idx="32">
                  <c:v>1.73</c:v>
                </c:pt>
                <c:pt idx="33">
                  <c:v>1.77</c:v>
                </c:pt>
                <c:pt idx="34">
                  <c:v>1.67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data_latency!$M$3</c:f>
              <c:strCache>
                <c:ptCount val="1"/>
                <c:pt idx="0">
                  <c:v>TERRA-MODIS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data_latency!$M$4:$M$38</c:f>
              <c:numCache>
                <c:formatCode>General</c:formatCode>
                <c:ptCount val="35"/>
                <c:pt idx="0">
                  <c:v>1.1100000000000001</c:v>
                </c:pt>
                <c:pt idx="1">
                  <c:v>1.1200000000000001</c:v>
                </c:pt>
                <c:pt idx="2">
                  <c:v>1.3</c:v>
                </c:pt>
                <c:pt idx="3">
                  <c:v>1.1299999999999999</c:v>
                </c:pt>
                <c:pt idx="4">
                  <c:v>1.1299999999999999</c:v>
                </c:pt>
                <c:pt idx="5">
                  <c:v>1.1399999999999999</c:v>
                </c:pt>
                <c:pt idx="6">
                  <c:v>1.24</c:v>
                </c:pt>
                <c:pt idx="7">
                  <c:v>1.24</c:v>
                </c:pt>
                <c:pt idx="8">
                  <c:v>1.37</c:v>
                </c:pt>
                <c:pt idx="9">
                  <c:v>1.17</c:v>
                </c:pt>
                <c:pt idx="10">
                  <c:v>1.19</c:v>
                </c:pt>
                <c:pt idx="11">
                  <c:v>1.27</c:v>
                </c:pt>
                <c:pt idx="12">
                  <c:v>1.1499999999999999</c:v>
                </c:pt>
                <c:pt idx="13">
                  <c:v>1.17</c:v>
                </c:pt>
                <c:pt idx="14">
                  <c:v>1.18</c:v>
                </c:pt>
                <c:pt idx="15">
                  <c:v>1.33</c:v>
                </c:pt>
                <c:pt idx="16">
                  <c:v>1.24</c:v>
                </c:pt>
                <c:pt idx="17">
                  <c:v>1.25</c:v>
                </c:pt>
                <c:pt idx="18">
                  <c:v>1.19</c:v>
                </c:pt>
                <c:pt idx="19">
                  <c:v>1.22</c:v>
                </c:pt>
                <c:pt idx="20">
                  <c:v>1.19</c:v>
                </c:pt>
                <c:pt idx="21">
                  <c:v>1.19</c:v>
                </c:pt>
                <c:pt idx="22">
                  <c:v>1.21</c:v>
                </c:pt>
                <c:pt idx="23">
                  <c:v>1.94</c:v>
                </c:pt>
                <c:pt idx="24">
                  <c:v>1.19</c:v>
                </c:pt>
                <c:pt idx="25">
                  <c:v>1.21</c:v>
                </c:pt>
                <c:pt idx="26">
                  <c:v>1.19</c:v>
                </c:pt>
                <c:pt idx="27">
                  <c:v>1.27</c:v>
                </c:pt>
                <c:pt idx="28">
                  <c:v>1.19</c:v>
                </c:pt>
                <c:pt idx="29">
                  <c:v>1.19</c:v>
                </c:pt>
                <c:pt idx="30">
                  <c:v>1.35</c:v>
                </c:pt>
                <c:pt idx="31">
                  <c:v>1.2</c:v>
                </c:pt>
                <c:pt idx="32">
                  <c:v>1.21</c:v>
                </c:pt>
                <c:pt idx="33">
                  <c:v>1.37</c:v>
                </c:pt>
                <c:pt idx="34">
                  <c:v>1.19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data_latency!$N$3</c:f>
              <c:strCache>
                <c:ptCount val="1"/>
                <c:pt idx="0">
                  <c:v>AURA-OMI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data_latency!$N$4:$N$38</c:f>
              <c:numCache>
                <c:formatCode>General</c:formatCode>
                <c:ptCount val="35"/>
                <c:pt idx="0">
                  <c:v>1.29</c:v>
                </c:pt>
                <c:pt idx="1">
                  <c:v>1.51</c:v>
                </c:pt>
                <c:pt idx="2">
                  <c:v>1.27</c:v>
                </c:pt>
                <c:pt idx="3">
                  <c:v>1.25</c:v>
                </c:pt>
                <c:pt idx="4">
                  <c:v>1.29</c:v>
                </c:pt>
                <c:pt idx="5">
                  <c:v>1.29</c:v>
                </c:pt>
                <c:pt idx="6">
                  <c:v>1.33</c:v>
                </c:pt>
                <c:pt idx="7">
                  <c:v>1.41</c:v>
                </c:pt>
                <c:pt idx="8">
                  <c:v>1.31</c:v>
                </c:pt>
                <c:pt idx="9">
                  <c:v>1.3</c:v>
                </c:pt>
                <c:pt idx="10">
                  <c:v>1.28</c:v>
                </c:pt>
                <c:pt idx="11">
                  <c:v>1.31</c:v>
                </c:pt>
                <c:pt idx="12">
                  <c:v>1.36</c:v>
                </c:pt>
                <c:pt idx="13">
                  <c:v>1.31</c:v>
                </c:pt>
                <c:pt idx="14">
                  <c:v>1.34</c:v>
                </c:pt>
                <c:pt idx="15">
                  <c:v>1.35</c:v>
                </c:pt>
                <c:pt idx="16">
                  <c:v>1.3</c:v>
                </c:pt>
                <c:pt idx="17">
                  <c:v>1.28</c:v>
                </c:pt>
                <c:pt idx="18">
                  <c:v>1.33</c:v>
                </c:pt>
                <c:pt idx="19">
                  <c:v>1.28</c:v>
                </c:pt>
                <c:pt idx="20">
                  <c:v>1.29</c:v>
                </c:pt>
                <c:pt idx="21">
                  <c:v>1.32</c:v>
                </c:pt>
                <c:pt idx="22">
                  <c:v>1.32</c:v>
                </c:pt>
                <c:pt idx="23">
                  <c:v>1.28</c:v>
                </c:pt>
                <c:pt idx="24">
                  <c:v>1.24</c:v>
                </c:pt>
                <c:pt idx="25">
                  <c:v>1.27</c:v>
                </c:pt>
                <c:pt idx="26">
                  <c:v>1.26</c:v>
                </c:pt>
                <c:pt idx="27">
                  <c:v>1.28</c:v>
                </c:pt>
                <c:pt idx="28">
                  <c:v>1.38</c:v>
                </c:pt>
                <c:pt idx="29">
                  <c:v>1.23</c:v>
                </c:pt>
                <c:pt idx="30">
                  <c:v>1.21</c:v>
                </c:pt>
                <c:pt idx="31">
                  <c:v>1.19</c:v>
                </c:pt>
                <c:pt idx="32">
                  <c:v>1.24</c:v>
                </c:pt>
                <c:pt idx="33">
                  <c:v>1.26</c:v>
                </c:pt>
                <c:pt idx="34">
                  <c:v>1.19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data_latency!$O$3</c:f>
              <c:strCache>
                <c:ptCount val="1"/>
                <c:pt idx="0">
                  <c:v>Latency Requirement</c:v>
                </c:pt>
              </c:strCache>
            </c:strRef>
          </c:tx>
          <c:cat>
            <c:numRef>
              <c:f>data_latency!$I$4:$I$38</c:f>
              <c:numCache>
                <c:formatCode>d\-mmm\-yy</c:formatCode>
                <c:ptCount val="35"/>
                <c:pt idx="0">
                  <c:v>41643</c:v>
                </c:pt>
                <c:pt idx="1">
                  <c:v>41650</c:v>
                </c:pt>
                <c:pt idx="2">
                  <c:v>41657</c:v>
                </c:pt>
                <c:pt idx="3">
                  <c:v>41664</c:v>
                </c:pt>
                <c:pt idx="4">
                  <c:v>41671</c:v>
                </c:pt>
                <c:pt idx="5">
                  <c:v>41678</c:v>
                </c:pt>
                <c:pt idx="6">
                  <c:v>41685</c:v>
                </c:pt>
                <c:pt idx="7">
                  <c:v>41692</c:v>
                </c:pt>
                <c:pt idx="8">
                  <c:v>41699</c:v>
                </c:pt>
                <c:pt idx="9">
                  <c:v>41706</c:v>
                </c:pt>
                <c:pt idx="10">
                  <c:v>41713</c:v>
                </c:pt>
                <c:pt idx="11">
                  <c:v>41720</c:v>
                </c:pt>
                <c:pt idx="12">
                  <c:v>41727</c:v>
                </c:pt>
                <c:pt idx="13">
                  <c:v>41734</c:v>
                </c:pt>
                <c:pt idx="14">
                  <c:v>41741</c:v>
                </c:pt>
                <c:pt idx="15">
                  <c:v>41748</c:v>
                </c:pt>
                <c:pt idx="16">
                  <c:v>41755</c:v>
                </c:pt>
                <c:pt idx="17">
                  <c:v>41762</c:v>
                </c:pt>
                <c:pt idx="18">
                  <c:v>41769</c:v>
                </c:pt>
                <c:pt idx="19">
                  <c:v>41776</c:v>
                </c:pt>
                <c:pt idx="20">
                  <c:v>41783</c:v>
                </c:pt>
                <c:pt idx="21">
                  <c:v>41790</c:v>
                </c:pt>
                <c:pt idx="22">
                  <c:v>41797</c:v>
                </c:pt>
                <c:pt idx="23">
                  <c:v>41804</c:v>
                </c:pt>
                <c:pt idx="24">
                  <c:v>41811</c:v>
                </c:pt>
                <c:pt idx="25">
                  <c:v>41818</c:v>
                </c:pt>
                <c:pt idx="26">
                  <c:v>41825</c:v>
                </c:pt>
                <c:pt idx="27">
                  <c:v>41832</c:v>
                </c:pt>
                <c:pt idx="28">
                  <c:v>41839</c:v>
                </c:pt>
                <c:pt idx="29">
                  <c:v>41846</c:v>
                </c:pt>
                <c:pt idx="30">
                  <c:v>41853</c:v>
                </c:pt>
                <c:pt idx="31">
                  <c:v>41860</c:v>
                </c:pt>
                <c:pt idx="32">
                  <c:v>41867</c:v>
                </c:pt>
                <c:pt idx="33">
                  <c:v>41874</c:v>
                </c:pt>
                <c:pt idx="34">
                  <c:v>41881</c:v>
                </c:pt>
              </c:numCache>
            </c:numRef>
          </c:cat>
          <c:val>
            <c:numRef>
              <c:f>data_latency!$O$4:$O$38</c:f>
              <c:numCache>
                <c:formatCode>General</c:formatCode>
                <c:ptCount val="3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061128"/>
        <c:axId val="512061520"/>
      </c:lineChart>
      <c:dateAx>
        <c:axId val="512061128"/>
        <c:scaling>
          <c:orientation val="minMax"/>
          <c:max val="41881"/>
          <c:min val="41640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Week Ending</a:t>
                </a:r>
              </a:p>
            </c:rich>
          </c:tx>
          <c:overlay val="0"/>
        </c:title>
        <c:numFmt formatCode="d\-mmm\-yy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512061520"/>
        <c:crosses val="autoZero"/>
        <c:auto val="1"/>
        <c:lblOffset val="100"/>
        <c:baseTimeUnit val="days"/>
        <c:majorUnit val="14"/>
        <c:majorTimeUnit val="days"/>
      </c:dateAx>
      <c:valAx>
        <c:axId val="512061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Latency (Hours)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2061128"/>
        <c:crosses val="autoZero"/>
        <c:crossBetween val="between"/>
      </c:valAx>
      <c:spPr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7157644898348"/>
          <c:y val="9.8609003661776704E-2"/>
          <c:w val="0.79023033011962596"/>
          <c:h val="4.5552178318135801E-2"/>
        </c:manualLayout>
      </c:layout>
      <c:overlay val="0"/>
      <c:spPr>
        <a:ln w="12700"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0.37334</cdr:x>
      <cdr:y>0.05335</cdr:y>
    </cdr:from>
    <cdr:to>
      <cdr:x>0.74316</cdr:x>
      <cdr:y>0.10347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32449" y="334370"/>
          <a:ext cx="3201984" cy="314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/>
          <a:fld id="{DC8385B9-B4B3-4385-A1D2-BE68F3E1A4EE}" type="TxLink">
            <a:rPr lang="en-US" sz="1100" b="1" i="0" u="none" strike="noStrike">
              <a:solidFill>
                <a:srgbClr val="000000"/>
              </a:solidFill>
              <a:latin typeface="Calibriew Roman"/>
            </a:rPr>
            <a:pPr algn="l"/>
            <a:t>January 1 - August 30, 2014</a:t>
          </a:fld>
          <a:endParaRPr lang="en-US" sz="1400" b="1"/>
        </a:p>
      </cdr:txBody>
    </cdr:sp>
  </cdr:relSizeAnchor>
  <cdr:relSizeAnchor xmlns:cdr="http://schemas.openxmlformats.org/drawingml/2006/chartDrawing">
    <cdr:from>
      <cdr:x>0.47866</cdr:x>
      <cdr:y>0.22635</cdr:y>
    </cdr:from>
    <cdr:to>
      <cdr:x>0.76657</cdr:x>
      <cdr:y>0.30072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44388" y="1418617"/>
          <a:ext cx="2492713" cy="466117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MLS experienced a High Rate data Line outage with ground stations on 16 Aug</a:t>
          </a:r>
        </a:p>
      </cdr:txBody>
    </cdr:sp>
  </cdr:relSizeAnchor>
  <cdr:relSizeAnchor xmlns:cdr="http://schemas.openxmlformats.org/drawingml/2006/chartDrawing">
    <cdr:from>
      <cdr:x>0.76657</cdr:x>
      <cdr:y>0.2506</cdr:y>
    </cdr:from>
    <cdr:to>
      <cdr:x>0.86956</cdr:x>
      <cdr:y>0.26353</cdr:y>
    </cdr:to>
    <cdr:sp macro="" textlink="">
      <cdr:nvSpPr>
        <cdr:cNvPr id="5" name="Straight Arrow Connector 4"/>
        <cdr:cNvSpPr/>
      </cdr:nvSpPr>
      <cdr:spPr>
        <a:xfrm xmlns:a="http://schemas.openxmlformats.org/drawingml/2006/main" flipV="1">
          <a:off x="6637101" y="1570612"/>
          <a:ext cx="891702" cy="8106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D8C3C-F8EE-C749-B74F-86F69ADB74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39F9C-6074-E540-88D3-8244FA59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0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7AA5D-1B31-7945-A11A-38AA5833481A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45DAE-6714-8C43-B347-845ED852A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A5AFB8-2EF3-D947-81D6-1B7842B1C51D}" type="slidenum">
              <a:rPr lang="en-US" sz="1200">
                <a:cs typeface="Arial" charset="0"/>
              </a:rPr>
              <a:pPr eaLnBrk="1" hangingPunct="1"/>
              <a:t>4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0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4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4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52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27ADD-3340-3A40-B57A-BB847835F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91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interface won the ESRI Special Award in GIS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6FCE6-B70F-CD4A-83E5-1B31D19080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7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6FCE6-B70F-CD4A-83E5-1B31D19080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78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6FCE6-B70F-CD4A-83E5-1B31D19080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7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6FCE6-B70F-CD4A-83E5-1B31D19080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724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5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 distributes lower level products such as calibrated geo-located radiances and higher-level products such as active fire locations and snow cover.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Originally, LANCE provided data from Advanced Microwave Scanning Radiometer-EOS (AMSR-E), but in 2011, the AMSR-E instrument on the Aqua satellite malfunctioned and data provision was discontinued. LANCE is currently working to ingest and process ASMR2 data from the Japanese GCOM-W1 satellite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expected that the first NRT AMSR2 products will be made available in early 2015 subject to products being approved by the science team.</a:t>
            </a:r>
          </a:p>
          <a:p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 are also working with the MISR team to make MISR NRT L2 Winds products are available through LANCE. </a:t>
            </a:r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1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3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Hazard or application area, LANCE provides a list of all potentially useful datasets, and where possible links to find out more about a particular event using a permalink that will take you to see imagery for the event in Worldview and where available a description of that event in NASA’s Earth Observatory.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2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 with a permalink, to view the event in Worldview.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5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BA863-F94A-4340-A78A-397C07CA7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8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45DAE-6714-8C43-B347-845ED852AE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2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35E-02E9-AC46-ACFB-B0681C51424E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2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D56-5E37-E64D-8C63-2CA4AE2E3E1C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FF8-4A84-5747-AF18-0ADF2112B000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5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D861-3AA7-164C-9CBF-2782838FA469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7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B042D-C98C-524D-A022-2AFC51598DD7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2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EDAD6-AB9A-4B49-AB99-A3745BA26F03}" type="datetime1">
              <a:rPr lang="en-GB" smtClean="0"/>
              <a:t>18/11/2014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3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1073-E340-C842-A488-B85D174D7903}" type="datetime1">
              <a:rPr lang="en-GB" smtClean="0"/>
              <a:t>18/11/2014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5071-25BF-8148-B072-C215E75E7962}" type="datetime1">
              <a:rPr lang="en-GB" smtClean="0"/>
              <a:t>18/11/2014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3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760E-6DD6-3642-8012-7EE969303F9D}" type="datetime1">
              <a:rPr lang="en-GB" smtClean="0"/>
              <a:t>18/11/2014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CD24-F7AC-3F44-85D8-4E5F681AAF37}" type="datetime1">
              <a:rPr lang="en-GB" smtClean="0"/>
              <a:t>18/11/2014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79E7-AAA5-7F4C-A38C-E7DB8A1DA1AD}" type="datetime1">
              <a:rPr lang="en-GB" smtClean="0"/>
              <a:t>18/11/2014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7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5A05-EBD1-1D40-B8F6-843BFAC91285}" type="datetime1">
              <a:rPr lang="en-GB" smtClean="0"/>
              <a:t>18/11/2014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EFBAC-E7BB-BA45-BE07-35BD250AA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iane.k.davies@nas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earthdata.nasa.gov/worldview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earthdata.nasa.gov/lanc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hyperlink" Target="http://reverb.echo.nasa.gov/reverb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hyperlink" Target="https://urs.earthdata.nasa.gov/users/ne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sa-gibs/worldview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earthdata.nasa.gov/world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earthdata.nasa.gov/worldview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earthdata.nasa.gov/lanc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hyperlink" Target="http://reverb.echo.nasa.gov/reverb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hyperlink" Target="https://urs.earthdata.nasa.gov/users/n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24" Type="http://schemas.openxmlformats.org/officeDocument/2006/relationships/image" Target="../media/image52.pn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jpeg"/><Relationship Id="rId2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earthdata.nasa.gov/gibs" TargetMode="External"/><Relationship Id="rId18" Type="http://schemas.openxmlformats.org/officeDocument/2006/relationships/hyperlink" Target="mailto:diane.k.davies@nasa.gov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earthdata.nasa.gov/worldview" TargetMode="External"/><Relationship Id="rId17" Type="http://schemas.openxmlformats.org/officeDocument/2006/relationships/hyperlink" Target="mailto:support@earthdata.nasa.gov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urs.earthdata.nasa.gov/users/n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s://earthdata.nasa.gov/lance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reverb.echo.nasa.gov/reverb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hyperlink" Target="https://wiki.earthdata.nasa.gov/display/GIBS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reverb.echo.nasa.gov/reverb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hyperlink" Target="https://earthdata.nasa.gov/lan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hyperlink" Target="https://urs.earthdata.nasa.gov/users/new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earthdata.nasa.gov/worldvie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569" y="320774"/>
            <a:ext cx="8866169" cy="147002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Discovering and Accessing Near real-time Data and Imagery through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LANCE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32400" y="2491468"/>
            <a:ext cx="40027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Suomi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NPP Applications Workshop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Tuesday 18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November 2014</a:t>
            </a:r>
          </a:p>
          <a:p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Diane Davies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LANCE Operations Manager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iane.k.davies@nasa.gov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900698"/>
            <a:ext cx="4464100" cy="45315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219" y="13937"/>
            <a:ext cx="962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earthdata.nasa.gov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/data/near-real-time-data/data/hazards-and-disasters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Screen Shot 2014-09-19 at 12.58.4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" t="6657"/>
          <a:stretch/>
        </p:blipFill>
        <p:spPr>
          <a:xfrm>
            <a:off x="274114" y="465956"/>
            <a:ext cx="8869886" cy="63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8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500" y="0"/>
            <a:ext cx="6907345" cy="685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reen Shot 2014-09-19 at 12.59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756" y="63955"/>
            <a:ext cx="6821089" cy="6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1219" y="13937"/>
            <a:ext cx="962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earthdata.nasa.gov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/data/near-real-time-data/data/hazards-and-disasters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creen Shot 2014-09-19 at 12.58.4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" t="6657"/>
          <a:stretch/>
        </p:blipFill>
        <p:spPr>
          <a:xfrm>
            <a:off x="274114" y="465956"/>
            <a:ext cx="8869886" cy="63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Screen Shot 2014-09-19 at 12.59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Screen Shot 2014-09-19 at 13.0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"/>
            <a:ext cx="9144000" cy="5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creen Shot 2014-09-19 at 13.0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900"/>
            <a:ext cx="9144000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5 at 14.25.5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8"/>
          <a:stretch/>
        </p:blipFill>
        <p:spPr>
          <a:xfrm>
            <a:off x="0" y="1"/>
            <a:ext cx="9144000" cy="1065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8877" y="36634"/>
            <a:ext cx="3413840" cy="940246"/>
          </a:xfrm>
          <a:prstGeom prst="rect">
            <a:avLst/>
          </a:prstGeom>
          <a:solidFill>
            <a:srgbClr val="21303E"/>
          </a:solidFill>
          <a:ln>
            <a:solidFill>
              <a:srgbClr val="2130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4453" y="189522"/>
            <a:ext cx="7144035" cy="646331"/>
          </a:xfrm>
          <a:prstGeom prst="rect">
            <a:avLst/>
          </a:prstGeom>
          <a:solidFill>
            <a:srgbClr val="21303E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Discover and Access LANCE products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07" y="5944229"/>
            <a:ext cx="1025047" cy="76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076" y="5944229"/>
            <a:ext cx="1025047" cy="766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" y="5944229"/>
            <a:ext cx="1025047" cy="76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14" y="5959706"/>
            <a:ext cx="1025047" cy="750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424" y="5944229"/>
            <a:ext cx="1025047" cy="766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152" y="5944229"/>
            <a:ext cx="1025047" cy="766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345" y="5944229"/>
            <a:ext cx="1025047" cy="766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883" y="5944229"/>
            <a:ext cx="1025047" cy="766297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6BEFBAC-E7BB-BA45-BE07-35BD250AA8C0}" type="slidenum">
              <a:rPr lang="en-US" smtClean="0"/>
              <a:t>16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551" y="808816"/>
            <a:ext cx="8638919" cy="574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376092"/>
              </a:solidFill>
            </a:endParaRPr>
          </a:p>
          <a:p>
            <a:r>
              <a:rPr lang="en-US" b="1" dirty="0" smtClean="0">
                <a:solidFill>
                  <a:srgbClr val="376092"/>
                </a:solidFill>
              </a:rPr>
              <a:t>LANCE Aims to provide </a:t>
            </a:r>
            <a:r>
              <a:rPr lang="en-US" b="1" dirty="0">
                <a:solidFill>
                  <a:srgbClr val="376092"/>
                </a:solidFill>
              </a:rPr>
              <a:t>d</a:t>
            </a:r>
            <a:r>
              <a:rPr lang="en-US" b="1" dirty="0" smtClean="0">
                <a:solidFill>
                  <a:srgbClr val="376092"/>
                </a:solidFill>
              </a:rPr>
              <a:t>ata and imagery with high reliability using redundant systems</a:t>
            </a:r>
          </a:p>
          <a:p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dirty="0" smtClean="0">
                <a:solidFill>
                  <a:srgbClr val="376092"/>
                </a:solidFill>
              </a:rPr>
              <a:t>Data products </a:t>
            </a:r>
            <a:r>
              <a:rPr lang="en-US" dirty="0" smtClean="0">
                <a:solidFill>
                  <a:srgbClr val="376092"/>
                </a:solidFill>
              </a:rPr>
              <a:t>(registration* required) from 2 strings: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FTP sites (HTTPS coming soon)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NASA Reverb: </a:t>
            </a:r>
            <a:r>
              <a:rPr lang="en-US" dirty="0">
                <a:solidFill>
                  <a:srgbClr val="376092"/>
                </a:solidFill>
                <a:hlinkClick r:id="rId11"/>
              </a:rPr>
              <a:t>http://reverb.echo.nasa.gov/reverb/</a:t>
            </a:r>
            <a:endParaRPr lang="en-US" b="1" dirty="0">
              <a:solidFill>
                <a:srgbClr val="376092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Near </a:t>
            </a:r>
            <a:r>
              <a:rPr lang="en-US" dirty="0">
                <a:solidFill>
                  <a:srgbClr val="376092"/>
                </a:solidFill>
              </a:rPr>
              <a:t>Real-Time webpages: </a:t>
            </a:r>
            <a:r>
              <a:rPr lang="en-US" dirty="0">
                <a:solidFill>
                  <a:srgbClr val="376092"/>
                </a:solidFill>
                <a:hlinkClick r:id="rId12"/>
              </a:rPr>
              <a:t>https://earthdata.nasa.gov/lance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Worldview (visual search) </a:t>
            </a:r>
            <a:r>
              <a:rPr lang="en-US" dirty="0">
                <a:solidFill>
                  <a:srgbClr val="376092"/>
                </a:solidFill>
                <a:hlinkClick r:id="rId13"/>
              </a:rPr>
              <a:t>https://</a:t>
            </a:r>
            <a:r>
              <a:rPr lang="en-US" dirty="0" smtClean="0">
                <a:solidFill>
                  <a:srgbClr val="376092"/>
                </a:solidFill>
                <a:hlinkClick r:id="rId13"/>
              </a:rPr>
              <a:t>earthdata.nasa.gov/worldview</a:t>
            </a:r>
            <a:r>
              <a:rPr lang="en-US" dirty="0" smtClean="0">
                <a:solidFill>
                  <a:srgbClr val="376092"/>
                </a:solidFill>
              </a:rPr>
              <a:t>  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u="sng" dirty="0">
                <a:solidFill>
                  <a:srgbClr val="376092"/>
                </a:solidFill>
              </a:rPr>
              <a:t>Imagery </a:t>
            </a:r>
            <a:r>
              <a:rPr lang="en-US" dirty="0">
                <a:solidFill>
                  <a:srgbClr val="376092"/>
                </a:solidFill>
              </a:rPr>
              <a:t>(no registration required)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Worldview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Global Imagery Browse Services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Rapid Response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376092"/>
                </a:solidFill>
              </a:rPr>
              <a:t>FIRMS (Fire Information for Resource Management System)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MODIS Hotspot/Active Fire data sent via Email alerts, or available as vector/txt files</a:t>
            </a:r>
          </a:p>
          <a:p>
            <a:pPr lvl="1"/>
            <a:endParaRPr lang="en-US" dirty="0" smtClean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*</a:t>
            </a:r>
            <a:r>
              <a:rPr lang="en-US" dirty="0">
                <a:solidFill>
                  <a:srgbClr val="376092"/>
                </a:solidFill>
              </a:rPr>
              <a:t>EOSDIS User Registration System </a:t>
            </a:r>
            <a:r>
              <a:rPr lang="en-US" dirty="0">
                <a:solidFill>
                  <a:srgbClr val="376092"/>
                </a:solidFill>
                <a:hlinkClick r:id="rId14"/>
              </a:rPr>
              <a:t>https://urs.earthdata.nasa.gov/users/new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endParaRPr lang="en-US" b="1" dirty="0">
              <a:solidFill>
                <a:srgbClr val="376092"/>
              </a:solidFill>
            </a:endParaRPr>
          </a:p>
          <a:p>
            <a:pPr marL="1200150" lvl="2" indent="-285750">
              <a:buFontTx/>
              <a:buChar char="-"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551" y="3296433"/>
            <a:ext cx="7488648" cy="124540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cd_wWorldview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4726743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800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67200" y="1563414"/>
            <a:ext cx="4596733" cy="4825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  Key Features: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dirty="0" smtClean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 smtClean="0">
                <a:latin typeface="Arial"/>
                <a:cs typeface="Arial"/>
              </a:rPr>
              <a:t>75+ global satellite imagery products available from GIBS, many available within 4 hours of observation </a:t>
            </a:r>
            <a:endParaRPr lang="en-US" sz="1300" b="1" i="1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  <a:defRPr/>
            </a:pPr>
            <a:endParaRPr lang="en-US" sz="1300" dirty="0" smtClean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 smtClean="0">
                <a:latin typeface="Arial"/>
                <a:cs typeface="Arial"/>
              </a:rPr>
              <a:t>Google Maps-like ability to interactively pan and zoom, then share “permalinks” with others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dirty="0" smtClean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Unlike Google Maps, Worldview can 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interactively change the currently-displayed time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view imagery in Arctic and Antarctic polar stereographic projections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download imagery in JPEG, PNG, </a:t>
            </a:r>
            <a:r>
              <a:rPr lang="en-US" sz="1300" dirty="0" err="1">
                <a:latin typeface="Arial"/>
                <a:cs typeface="Arial"/>
              </a:rPr>
              <a:t>GeoTIFF</a:t>
            </a:r>
            <a:r>
              <a:rPr lang="en-US" sz="1300" dirty="0">
                <a:latin typeface="Arial"/>
                <a:cs typeface="Arial"/>
              </a:rPr>
              <a:t>, and KML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download the underlying data used to generate the </a:t>
            </a:r>
            <a:r>
              <a:rPr lang="en-US" sz="1300" dirty="0" smtClean="0">
                <a:latin typeface="Arial"/>
                <a:cs typeface="Arial"/>
              </a:rPr>
              <a:t>imagery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dirty="0" smtClean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300" dirty="0">
                <a:latin typeface="Arial"/>
                <a:cs typeface="Arial"/>
              </a:rPr>
              <a:t>Web browser-based, developed using open standards (JavaScript, CSS, HTML) for cross-device compatibility; all code is </a:t>
            </a:r>
            <a:r>
              <a:rPr lang="en-US" sz="1300" dirty="0">
                <a:latin typeface="Arial"/>
                <a:cs typeface="Arial"/>
                <a:hlinkClick r:id="rId3"/>
              </a:rPr>
              <a:t>available as open </a:t>
            </a:r>
            <a:r>
              <a:rPr lang="en-US" sz="1300" dirty="0" smtClean="0">
                <a:latin typeface="Arial"/>
                <a:cs typeface="Arial"/>
                <a:hlinkClick r:id="rId3"/>
              </a:rPr>
              <a:t>source</a:t>
            </a:r>
            <a:endParaRPr lang="en-US" sz="1300" dirty="0" smtClean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b="1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  <a:defRPr/>
            </a:pPr>
            <a:endParaRPr lang="en-US" sz="1300" dirty="0" smtClean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419600" y="4800600"/>
            <a:ext cx="4495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dirty="0">
              <a:latin typeface="Arial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300" dirty="0" smtClean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6019800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  <a:hlinkClick r:id="rId4"/>
              </a:rPr>
              <a:t>https://earthdata.nasa.gov/worldview</a:t>
            </a: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19" name="Picture 18" descr="ipa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505200"/>
            <a:ext cx="3124200" cy="2203466"/>
          </a:xfrm>
          <a:prstGeom prst="rect">
            <a:avLst/>
          </a:prstGeom>
        </p:spPr>
      </p:pic>
      <p:pic>
        <p:nvPicPr>
          <p:cNvPr id="22" name="Picture 21" descr="galaxys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572" y="3862949"/>
            <a:ext cx="1118095" cy="19812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" y="152400"/>
            <a:ext cx="8185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Worldview</a:t>
            </a:r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EOSDIS Data Visualization, Discovery, and Download Tool for GIBS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3721"/>
            <a:ext cx="4543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courtesy of Ryan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Boller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and Matt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Cechini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FA4E-2B4B-3149-9258-133E934D1A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0"/>
            <a:ext cx="833437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8E8E-325D-354E-A366-00D75AC352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2" y="0"/>
            <a:ext cx="856566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8E8E-325D-354E-A366-00D75AC352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47" y="106582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76092"/>
                </a:solidFill>
              </a:rPr>
              <a:t/>
            </a:r>
            <a:br>
              <a:rPr lang="en-US" sz="3200" b="1" dirty="0">
                <a:solidFill>
                  <a:srgbClr val="376092"/>
                </a:solidFill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Land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Atmosphere Near real-time Capability for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EOS (LANCE)</a:t>
            </a:r>
            <a:r>
              <a:rPr lang="en-US" sz="3200" b="1" dirty="0" smtClean="0">
                <a:solidFill>
                  <a:srgbClr val="376092"/>
                </a:solidFill>
              </a:rPr>
              <a:t> provides global Imagery and Data</a:t>
            </a:r>
            <a:r>
              <a:rPr lang="en-US" sz="3200" b="1" dirty="0">
                <a:solidFill>
                  <a:srgbClr val="376092"/>
                </a:solidFill>
              </a:rPr>
              <a:t> </a:t>
            </a:r>
            <a:r>
              <a:rPr lang="en-US" sz="3200" b="1" dirty="0" smtClean="0">
                <a:solidFill>
                  <a:srgbClr val="376092"/>
                </a:solidFill>
              </a:rPr>
              <a:t>for near real-time Applications</a:t>
            </a:r>
            <a:br>
              <a:rPr lang="en-US" sz="3200" b="1" dirty="0" smtClean="0">
                <a:solidFill>
                  <a:srgbClr val="376092"/>
                </a:solidFill>
              </a:rPr>
            </a:br>
            <a:r>
              <a:rPr lang="en-US" sz="3200" b="1" dirty="0" smtClean="0">
                <a:solidFill>
                  <a:srgbClr val="376092"/>
                </a:solidFill>
              </a:rPr>
              <a:t/>
            </a:r>
            <a:br>
              <a:rPr lang="en-US" sz="3200" b="1" dirty="0" smtClean="0">
                <a:solidFill>
                  <a:srgbClr val="376092"/>
                </a:solidFill>
              </a:rPr>
            </a:br>
            <a:r>
              <a:rPr lang="en-US" sz="2400" b="1" dirty="0" smtClean="0">
                <a:solidFill>
                  <a:srgbClr val="376092"/>
                </a:solidFill>
              </a:rPr>
              <a:t>from AIRS, MLS, MODIS and OMI</a:t>
            </a:r>
            <a:r>
              <a:rPr lang="en-US" sz="3200" b="1" dirty="0" smtClean="0">
                <a:solidFill>
                  <a:srgbClr val="376092"/>
                </a:solidFill>
              </a:rPr>
              <a:t/>
            </a:r>
            <a:br>
              <a:rPr lang="en-US" sz="3200" b="1" dirty="0" smtClean="0">
                <a:solidFill>
                  <a:srgbClr val="376092"/>
                </a:solidFill>
              </a:rPr>
            </a:br>
            <a:endParaRPr lang="en-US" sz="3200" b="1" dirty="0">
              <a:solidFill>
                <a:srgbClr val="37609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12" y="3204655"/>
            <a:ext cx="13081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2" y="4266219"/>
            <a:ext cx="13081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277" y="4266219"/>
            <a:ext cx="13081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277" y="3204655"/>
            <a:ext cx="1308100" cy="97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19" y="3204655"/>
            <a:ext cx="1308100" cy="97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635" y="3204655"/>
            <a:ext cx="1308100" cy="97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635" y="4266219"/>
            <a:ext cx="1308100" cy="97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219" y="4266219"/>
            <a:ext cx="1308100" cy="977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1238" y="3204655"/>
            <a:ext cx="1308100" cy="977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1238" y="4266219"/>
            <a:ext cx="1308100" cy="977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2623" y="5364733"/>
            <a:ext cx="801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76092"/>
                </a:solidFill>
              </a:rPr>
              <a:t>Air Quality - Dust storms – Fires – Vegetation for agricultural monitoring – Floods – Ash Plumes – Drought – Smoke Plumes – Sea Ice for shipping – Severe Storms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5 at 14.25.5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8"/>
          <a:stretch/>
        </p:blipFill>
        <p:spPr>
          <a:xfrm>
            <a:off x="0" y="1"/>
            <a:ext cx="9144000" cy="1065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8877" y="36634"/>
            <a:ext cx="3413840" cy="940246"/>
          </a:xfrm>
          <a:prstGeom prst="rect">
            <a:avLst/>
          </a:prstGeom>
          <a:solidFill>
            <a:srgbClr val="21303E"/>
          </a:solidFill>
          <a:ln>
            <a:solidFill>
              <a:srgbClr val="2130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4453" y="189522"/>
            <a:ext cx="7144035" cy="646331"/>
          </a:xfrm>
          <a:prstGeom prst="rect">
            <a:avLst/>
          </a:prstGeom>
          <a:solidFill>
            <a:srgbClr val="21303E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Discover and Access LANCE products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07" y="5944229"/>
            <a:ext cx="1025047" cy="76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076" y="5944229"/>
            <a:ext cx="1025047" cy="766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" y="5944229"/>
            <a:ext cx="1025047" cy="76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14" y="5959706"/>
            <a:ext cx="1025047" cy="750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424" y="5944229"/>
            <a:ext cx="1025047" cy="766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152" y="5944229"/>
            <a:ext cx="1025047" cy="766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345" y="5944229"/>
            <a:ext cx="1025047" cy="766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883" y="5944229"/>
            <a:ext cx="1025047" cy="766297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6BEFBAC-E7BB-BA45-BE07-35BD250AA8C0}" type="slidenum">
              <a:rPr lang="en-US" smtClean="0"/>
              <a:t>20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551" y="808816"/>
            <a:ext cx="8638919" cy="574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376092"/>
              </a:solidFill>
            </a:endParaRPr>
          </a:p>
          <a:p>
            <a:r>
              <a:rPr lang="en-US" b="1" dirty="0" smtClean="0">
                <a:solidFill>
                  <a:srgbClr val="376092"/>
                </a:solidFill>
              </a:rPr>
              <a:t>LANCE Aims to provide </a:t>
            </a:r>
            <a:r>
              <a:rPr lang="en-US" b="1" dirty="0">
                <a:solidFill>
                  <a:srgbClr val="376092"/>
                </a:solidFill>
              </a:rPr>
              <a:t>d</a:t>
            </a:r>
            <a:r>
              <a:rPr lang="en-US" b="1" dirty="0" smtClean="0">
                <a:solidFill>
                  <a:srgbClr val="376092"/>
                </a:solidFill>
              </a:rPr>
              <a:t>ata and imagery with high reliability using redundant systems</a:t>
            </a:r>
          </a:p>
          <a:p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dirty="0" smtClean="0">
                <a:solidFill>
                  <a:srgbClr val="376092"/>
                </a:solidFill>
              </a:rPr>
              <a:t>Data products </a:t>
            </a:r>
            <a:r>
              <a:rPr lang="en-US" dirty="0" smtClean="0">
                <a:solidFill>
                  <a:srgbClr val="376092"/>
                </a:solidFill>
              </a:rPr>
              <a:t>(registration* required) from 2 strings: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FTP sites (HTTPS coming soon)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NASA Reverb: </a:t>
            </a:r>
            <a:r>
              <a:rPr lang="en-US" dirty="0">
                <a:solidFill>
                  <a:srgbClr val="376092"/>
                </a:solidFill>
                <a:hlinkClick r:id="rId11"/>
              </a:rPr>
              <a:t>http://reverb.echo.nasa.gov/reverb/</a:t>
            </a:r>
            <a:endParaRPr lang="en-US" b="1" dirty="0">
              <a:solidFill>
                <a:srgbClr val="376092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Near </a:t>
            </a:r>
            <a:r>
              <a:rPr lang="en-US" dirty="0">
                <a:solidFill>
                  <a:srgbClr val="376092"/>
                </a:solidFill>
              </a:rPr>
              <a:t>Real-Time webpages: </a:t>
            </a:r>
            <a:r>
              <a:rPr lang="en-US" dirty="0">
                <a:solidFill>
                  <a:srgbClr val="376092"/>
                </a:solidFill>
                <a:hlinkClick r:id="rId12"/>
              </a:rPr>
              <a:t>https://earthdata.nasa.gov/lance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Worldview (visual search) </a:t>
            </a:r>
            <a:r>
              <a:rPr lang="en-US" dirty="0">
                <a:solidFill>
                  <a:srgbClr val="376092"/>
                </a:solidFill>
                <a:hlinkClick r:id="rId13"/>
              </a:rPr>
              <a:t>https://</a:t>
            </a:r>
            <a:r>
              <a:rPr lang="en-US" dirty="0" smtClean="0">
                <a:solidFill>
                  <a:srgbClr val="376092"/>
                </a:solidFill>
                <a:hlinkClick r:id="rId13"/>
              </a:rPr>
              <a:t>earthdata.nasa.gov/worldview</a:t>
            </a:r>
            <a:r>
              <a:rPr lang="en-US" dirty="0" smtClean="0">
                <a:solidFill>
                  <a:srgbClr val="376092"/>
                </a:solidFill>
              </a:rPr>
              <a:t>  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dirty="0">
                <a:solidFill>
                  <a:srgbClr val="376092"/>
                </a:solidFill>
              </a:rPr>
              <a:t>Imagery </a:t>
            </a:r>
            <a:r>
              <a:rPr lang="en-US" dirty="0">
                <a:solidFill>
                  <a:srgbClr val="376092"/>
                </a:solidFill>
              </a:rPr>
              <a:t>(no registration required)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Worldview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Global Imagery Browse Services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Rapid Response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u="sng" dirty="0" smtClean="0">
                <a:solidFill>
                  <a:srgbClr val="376092"/>
                </a:solidFill>
              </a:rPr>
              <a:t>FIRMS (Fire Information for Resource Management System)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MODIS Hotspot/Active Fire data sent via Email alerts, or available as vector/txt files</a:t>
            </a:r>
          </a:p>
          <a:p>
            <a:pPr lvl="1"/>
            <a:endParaRPr lang="en-US" dirty="0" smtClean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*</a:t>
            </a:r>
            <a:r>
              <a:rPr lang="en-US" dirty="0">
                <a:solidFill>
                  <a:srgbClr val="376092"/>
                </a:solidFill>
              </a:rPr>
              <a:t>EOSDIS User Registration System </a:t>
            </a:r>
            <a:r>
              <a:rPr lang="en-US" dirty="0">
                <a:solidFill>
                  <a:srgbClr val="376092"/>
                </a:solidFill>
                <a:hlinkClick r:id="rId14"/>
              </a:rPr>
              <a:t>https://urs.earthdata.nasa.gov/users/new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endParaRPr lang="en-US" b="1" dirty="0">
              <a:solidFill>
                <a:srgbClr val="376092"/>
              </a:solidFill>
            </a:endParaRPr>
          </a:p>
          <a:p>
            <a:pPr marL="1200150" lvl="2" indent="-285750">
              <a:buFontTx/>
              <a:buChar char="-"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550" y="4674451"/>
            <a:ext cx="8229249" cy="7565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52010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5" descr="sanpar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3873" y="2676242"/>
            <a:ext cx="1527175" cy="15271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296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rgbClr val="376092"/>
                </a:solidFill>
              </a:rPr>
              <a:t>LANCE NRT Products are used in a range of applications</a:t>
            </a:r>
            <a:r>
              <a:rPr lang="en-US" sz="3000" b="1" dirty="0" smtClean="0">
                <a:solidFill>
                  <a:srgbClr val="376092"/>
                </a:solidFill>
              </a:rPr>
              <a:t/>
            </a:r>
            <a:br>
              <a:rPr lang="en-US" sz="3000" b="1" dirty="0" smtClean="0">
                <a:solidFill>
                  <a:srgbClr val="376092"/>
                </a:solidFill>
              </a:rPr>
            </a:br>
            <a:endParaRPr lang="en-US" sz="3000" b="1" dirty="0">
              <a:solidFill>
                <a:srgbClr val="376092"/>
              </a:solidFill>
            </a:endParaRP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8376" y="5950065"/>
            <a:ext cx="1978424" cy="365652"/>
          </a:xfrm>
        </p:spPr>
        <p:txBody>
          <a:bodyPr/>
          <a:lstStyle/>
          <a:p>
            <a:pPr>
              <a:defRPr/>
            </a:pPr>
            <a:fld id="{5D88832C-412E-4337-A9C9-7A5CB8461CB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0" name="Picture 2" descr="ww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3329" y="5315380"/>
            <a:ext cx="743892" cy="940393"/>
          </a:xfrm>
          <a:prstGeom prst="rect">
            <a:avLst/>
          </a:prstGeom>
          <a:noFill/>
        </p:spPr>
      </p:pic>
      <p:pic>
        <p:nvPicPr>
          <p:cNvPr id="21" name="Picture 3" descr="AWF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532" y="4912380"/>
            <a:ext cx="2940477" cy="536865"/>
          </a:xfrm>
          <a:prstGeom prst="rect">
            <a:avLst/>
          </a:prstGeom>
          <a:noFill/>
        </p:spPr>
      </p:pic>
      <p:pic>
        <p:nvPicPr>
          <p:cNvPr id="26" name="Picture 8" descr="F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13" y="2423161"/>
            <a:ext cx="1290401" cy="1290401"/>
          </a:xfrm>
          <a:prstGeom prst="rect">
            <a:avLst/>
          </a:prstGeom>
          <a:noFill/>
        </p:spPr>
      </p:pic>
      <p:pic>
        <p:nvPicPr>
          <p:cNvPr id="27" name="Picture 10" descr="central_image_servir_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3705" y="3332261"/>
            <a:ext cx="2900126" cy="687748"/>
          </a:xfrm>
          <a:prstGeom prst="rect">
            <a:avLst/>
          </a:prstGeom>
          <a:noFill/>
        </p:spPr>
      </p:pic>
      <p:pic>
        <p:nvPicPr>
          <p:cNvPr id="29" name="Picture 12" descr="tn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6776" y="1143814"/>
            <a:ext cx="1957980" cy="831615"/>
          </a:xfrm>
          <a:prstGeom prst="rect">
            <a:avLst/>
          </a:prstGeom>
          <a:noFill/>
        </p:spPr>
      </p:pic>
      <p:pic>
        <p:nvPicPr>
          <p:cNvPr id="30" name="Picture 13" descr="unep-logo-dr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8148" y="1136854"/>
            <a:ext cx="718777" cy="838575"/>
          </a:xfrm>
          <a:prstGeom prst="rect">
            <a:avLst/>
          </a:prstGeom>
          <a:noFill/>
        </p:spPr>
      </p:pic>
      <p:pic>
        <p:nvPicPr>
          <p:cNvPr id="32" name="Picture 25" descr="MRNF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383" y="5329628"/>
            <a:ext cx="2108691" cy="1000336"/>
          </a:xfrm>
          <a:prstGeom prst="rect">
            <a:avLst/>
          </a:prstGeom>
          <a:noFill/>
        </p:spPr>
      </p:pic>
      <p:pic>
        <p:nvPicPr>
          <p:cNvPr id="33" name="Picture 29" descr="unosa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22327" y="4524175"/>
            <a:ext cx="1829787" cy="656638"/>
          </a:xfrm>
          <a:prstGeom prst="rect">
            <a:avLst/>
          </a:prstGeom>
          <a:noFill/>
        </p:spPr>
      </p:pic>
      <p:pic>
        <p:nvPicPr>
          <p:cNvPr id="34" name="Picture 34" descr="fema_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37221" y="1271538"/>
            <a:ext cx="1808608" cy="703891"/>
          </a:xfrm>
          <a:prstGeom prst="rect">
            <a:avLst/>
          </a:prstGeom>
          <a:noFill/>
        </p:spPr>
      </p:pic>
      <p:pic>
        <p:nvPicPr>
          <p:cNvPr id="35" name="Picture 36" descr="FM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03304" y="4048830"/>
            <a:ext cx="3988713" cy="664786"/>
          </a:xfrm>
          <a:prstGeom prst="rect">
            <a:avLst/>
          </a:prstGeom>
          <a:noFill/>
        </p:spPr>
      </p:pic>
      <p:pic>
        <p:nvPicPr>
          <p:cNvPr id="36" name="Picture 35" descr="usaid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805" y="1157381"/>
            <a:ext cx="1395003" cy="1395003"/>
          </a:xfrm>
          <a:prstGeom prst="rect">
            <a:avLst/>
          </a:prstGeom>
        </p:spPr>
      </p:pic>
      <p:pic>
        <p:nvPicPr>
          <p:cNvPr id="37" name="Picture 36" descr="conservation international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7805" y="8780300"/>
            <a:ext cx="1832848" cy="5848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89" y="3710946"/>
            <a:ext cx="2957193" cy="813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9304" y="2144254"/>
            <a:ext cx="2507672" cy="482959"/>
          </a:xfrm>
          <a:prstGeom prst="rect">
            <a:avLst/>
          </a:prstGeom>
        </p:spPr>
      </p:pic>
      <p:pic>
        <p:nvPicPr>
          <p:cNvPr id="41" name="Picture 40" descr="EPA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875" y="1143145"/>
            <a:ext cx="1318310" cy="1318310"/>
          </a:xfrm>
          <a:prstGeom prst="rect">
            <a:avLst/>
          </a:prstGeom>
        </p:spPr>
      </p:pic>
      <p:pic>
        <p:nvPicPr>
          <p:cNvPr id="42" name="Picture 41" descr="conservation international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36" y="2849302"/>
            <a:ext cx="2700269" cy="861644"/>
          </a:xfrm>
          <a:prstGeom prst="rect">
            <a:avLst/>
          </a:prstGeom>
        </p:spPr>
      </p:pic>
      <p:pic>
        <p:nvPicPr>
          <p:cNvPr id="43" name="Picture 42" descr="http://www.dnp.go.th/image4/Dnptitle53s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700806" y="5563659"/>
            <a:ext cx="4693210" cy="6642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7771" y="2749791"/>
            <a:ext cx="1685585" cy="379257"/>
          </a:xfrm>
          <a:prstGeom prst="rect">
            <a:avLst/>
          </a:prstGeom>
        </p:spPr>
      </p:pic>
      <p:pic>
        <p:nvPicPr>
          <p:cNvPr id="38" name="Picture 4" descr="botswanaparks_small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70510" y="4381531"/>
            <a:ext cx="1017588" cy="914400"/>
          </a:xfrm>
          <a:prstGeom prst="rect">
            <a:avLst/>
          </a:prstGeom>
          <a:noFill/>
        </p:spPr>
      </p:pic>
      <p:pic>
        <p:nvPicPr>
          <p:cNvPr id="45" name="Picture 7" descr="WHRCLogo2002-Text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122" y="4439709"/>
            <a:ext cx="1347788" cy="1123950"/>
          </a:xfrm>
          <a:prstGeom prst="rect">
            <a:avLst/>
          </a:prstGeom>
          <a:noFill/>
        </p:spPr>
      </p:pic>
      <p:pic>
        <p:nvPicPr>
          <p:cNvPr id="46" name="Picture 33" descr="TANAPA_logo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91806" y="1894717"/>
            <a:ext cx="1009650" cy="1133475"/>
          </a:xfrm>
          <a:prstGeom prst="rect">
            <a:avLst/>
          </a:prstGeom>
          <a:noFill/>
        </p:spPr>
      </p:pic>
      <p:pic>
        <p:nvPicPr>
          <p:cNvPr id="24" name="Picture 6" descr="WCSLogo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29236" y="4648863"/>
            <a:ext cx="789507" cy="78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3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642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21303E"/>
                </a:solidFill>
              </a:rPr>
              <a:t>Example of LANCE data being used for Global Agricultural Monitoring:</a:t>
            </a:r>
            <a:endParaRPr lang="en-US" sz="4000" b="1" dirty="0">
              <a:solidFill>
                <a:srgbClr val="21303E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21303E"/>
                </a:solidFill>
              </a:rPr>
              <a:t>GeoGLAM</a:t>
            </a:r>
            <a:r>
              <a:rPr lang="en-US" sz="4400" b="1" dirty="0" smtClean="0">
                <a:solidFill>
                  <a:srgbClr val="21303E"/>
                </a:solidFill>
              </a:rPr>
              <a:t> Crop Monitor</a:t>
            </a:r>
            <a:endParaRPr lang="en-US" sz="4400" b="1" dirty="0">
              <a:solidFill>
                <a:srgbClr val="21303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893" y="4524175"/>
            <a:ext cx="2957193" cy="8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750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GEOGLAM Crop Monitor for AMIS </a:t>
            </a:r>
            <a:r>
              <a:rPr lang="en-US" sz="3200" dirty="0" smtClean="0">
                <a:solidFill>
                  <a:schemeClr val="bg1"/>
                </a:solidFill>
              </a:rPr>
              <a:t>(Agricultural Market Information System)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2166558"/>
            <a:ext cx="8649622" cy="480926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Endorsed by the G20 Heads of state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objective of the Crop Monitor is </a:t>
            </a:r>
            <a:r>
              <a:rPr lang="en-US" sz="2800" dirty="0" smtClean="0">
                <a:solidFill>
                  <a:schemeClr val="bg1"/>
                </a:solidFill>
              </a:rPr>
              <a:t>to provide an </a:t>
            </a:r>
            <a:r>
              <a:rPr lang="en-US" sz="2800" dirty="0">
                <a:solidFill>
                  <a:schemeClr val="bg1"/>
                </a:solidFill>
              </a:rPr>
              <a:t>international and transparent multi-source, consensus assessment of crop growing conditions, status, and agro-climatic conditions, likely to impact global </a:t>
            </a:r>
            <a:r>
              <a:rPr lang="en-US" sz="2800" dirty="0" smtClean="0">
                <a:solidFill>
                  <a:schemeClr val="bg1"/>
                </a:solidFill>
              </a:rPr>
              <a:t>production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inputs </a:t>
            </a:r>
            <a:r>
              <a:rPr lang="en-US" sz="2400" dirty="0">
                <a:solidFill>
                  <a:schemeClr val="bg1"/>
                </a:solidFill>
              </a:rPr>
              <a:t>from </a:t>
            </a:r>
            <a:r>
              <a:rPr lang="en-US" sz="2400" dirty="0" smtClean="0">
                <a:solidFill>
                  <a:schemeClr val="bg1"/>
                </a:solidFill>
              </a:rPr>
              <a:t>GEOGLAM Community of Practice, international and national agencies, based on evidence from near real time satellite, weather, </a:t>
            </a:r>
            <a:r>
              <a:rPr lang="en-US" sz="2400" dirty="0" err="1" smtClean="0">
                <a:solidFill>
                  <a:schemeClr val="bg1"/>
                </a:solidFill>
              </a:rPr>
              <a:t>agromet</a:t>
            </a:r>
            <a:r>
              <a:rPr lang="en-US" sz="2400" dirty="0" smtClean="0">
                <a:solidFill>
                  <a:schemeClr val="bg1"/>
                </a:solidFill>
              </a:rPr>
              <a:t>, and national expert assessments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3-04-22 at 12.47.49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26"/>
          <a:stretch/>
        </p:blipFill>
        <p:spPr>
          <a:xfrm>
            <a:off x="0" y="0"/>
            <a:ext cx="9144000" cy="83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01" y="6518687"/>
            <a:ext cx="6211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C. Justice and I. Becker-</a:t>
            </a:r>
            <a:r>
              <a:rPr lang="en-US" sz="1200" dirty="0" err="1" smtClean="0">
                <a:solidFill>
                  <a:schemeClr val="bg1"/>
                </a:solidFill>
              </a:rPr>
              <a:t>Reshef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GeoGLAM</a:t>
            </a:r>
            <a:r>
              <a:rPr lang="en-US" sz="1200" dirty="0" smtClean="0">
                <a:solidFill>
                  <a:schemeClr val="bg1"/>
                </a:solidFill>
              </a:rPr>
              <a:t> /UMD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6383" y="17189"/>
            <a:ext cx="8689813" cy="682954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Crop Monitor Communication Interface for </a:t>
            </a:r>
            <a:br>
              <a:rPr lang="en-US" sz="2400" b="1" dirty="0" smtClean="0"/>
            </a:br>
            <a:r>
              <a:rPr lang="en-US" sz="2400" b="1" dirty="0" smtClean="0"/>
              <a:t>Crop Condition Assessments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Content Placeholder 3" descr="Screen Shot 2014-05-19 at 12.12.3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2" b="-68139"/>
          <a:stretch/>
        </p:blipFill>
        <p:spPr>
          <a:xfrm>
            <a:off x="0" y="5006723"/>
            <a:ext cx="8229600" cy="3075131"/>
          </a:xfrm>
          <a:prstGeom prst="rect">
            <a:avLst/>
          </a:prstGeom>
        </p:spPr>
      </p:pic>
      <p:pic>
        <p:nvPicPr>
          <p:cNvPr id="2" name="Picture 1" descr="Screen Shot 2014-10-03 at 5.42.21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8"/>
          <a:stretch/>
        </p:blipFill>
        <p:spPr>
          <a:xfrm>
            <a:off x="0" y="600317"/>
            <a:ext cx="9144000" cy="44064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145389"/>
            <a:ext cx="762000" cy="71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6399" y="6609407"/>
            <a:ext cx="6211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1303E"/>
                </a:solidFill>
              </a:rPr>
              <a:t>Slides from C. Justice and I. Becker-</a:t>
            </a:r>
            <a:r>
              <a:rPr lang="en-US" sz="1100" dirty="0" err="1" smtClean="0">
                <a:solidFill>
                  <a:srgbClr val="21303E"/>
                </a:solidFill>
              </a:rPr>
              <a:t>Reshef</a:t>
            </a:r>
            <a:r>
              <a:rPr lang="en-US" sz="1100" dirty="0" smtClean="0">
                <a:solidFill>
                  <a:srgbClr val="21303E"/>
                </a:solidFill>
              </a:rPr>
              <a:t>, </a:t>
            </a:r>
            <a:r>
              <a:rPr lang="en-US" sz="1100" dirty="0" err="1" smtClean="0">
                <a:solidFill>
                  <a:srgbClr val="21303E"/>
                </a:solidFill>
              </a:rPr>
              <a:t>GeoGLAM</a:t>
            </a:r>
            <a:r>
              <a:rPr lang="en-US" sz="1100" dirty="0" smtClean="0">
                <a:solidFill>
                  <a:srgbClr val="21303E"/>
                </a:solidFill>
              </a:rPr>
              <a:t> /UMD </a:t>
            </a:r>
            <a:endParaRPr lang="en-US" sz="1100" dirty="0">
              <a:solidFill>
                <a:srgbClr val="213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62"/>
            <a:ext cx="8229600" cy="722261"/>
          </a:xfrm>
        </p:spPr>
        <p:txBody>
          <a:bodyPr>
            <a:noAutofit/>
          </a:bodyPr>
          <a:lstStyle/>
          <a:p>
            <a:r>
              <a:rPr lang="en-US" sz="3200" dirty="0" smtClean="0"/>
              <a:t>Current </a:t>
            </a:r>
            <a:r>
              <a:rPr lang="en-US" sz="2800" dirty="0" smtClean="0"/>
              <a:t>Crop Monitor Products for AMIS: </a:t>
            </a:r>
            <a:br>
              <a:rPr lang="en-US" sz="2800" dirty="0" smtClean="0"/>
            </a:br>
            <a:r>
              <a:rPr lang="en-US" sz="2400" dirty="0" smtClean="0"/>
              <a:t>Synthesis Condition Maps (other versions available online)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1062" y="726615"/>
            <a:ext cx="8229600" cy="76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Crop Conditions as of October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2014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33400" y="6003961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Crop condition map synthesizing information for all four AMIS </a:t>
            </a:r>
            <a:r>
              <a:rPr lang="en-US" sz="1600" dirty="0" smtClean="0"/>
              <a:t>crops</a:t>
            </a:r>
          </a:p>
          <a:p>
            <a:r>
              <a:rPr lang="en-US" sz="1600" b="1" dirty="0" smtClean="0"/>
              <a:t>Crops </a:t>
            </a:r>
            <a:r>
              <a:rPr lang="en-US" sz="1600" b="1" dirty="0"/>
              <a:t>that are in other than </a:t>
            </a:r>
            <a:r>
              <a:rPr lang="en-US" sz="1600" b="1" dirty="0" smtClean="0"/>
              <a:t>favorable </a:t>
            </a:r>
            <a:r>
              <a:rPr lang="en-US" sz="1600" b="1" dirty="0"/>
              <a:t>conditions are displayed on the map with their crop symbol</a:t>
            </a:r>
            <a:r>
              <a:rPr lang="en-US" sz="1600" b="1" dirty="0" smtClean="0"/>
              <a:t>.</a:t>
            </a:r>
          </a:p>
          <a:p>
            <a:r>
              <a:rPr lang="en-US" sz="1600" dirty="0" smtClean="0"/>
              <a:t>(Cropland area shown is an aggregation of all cropland areas)</a:t>
            </a:r>
            <a:endParaRPr lang="en-US" sz="1600" dirty="0"/>
          </a:p>
        </p:txBody>
      </p:sp>
      <p:pic>
        <p:nvPicPr>
          <p:cNvPr id="4" name="Picture 3" descr="Screen Shot 2014-11-13 at 14.06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050"/>
            <a:ext cx="9144000" cy="48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02443"/>
            <a:ext cx="9144000" cy="41617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65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Pie Charts, with crop condition drivers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897" y="2413990"/>
            <a:ext cx="5439725" cy="4024767"/>
          </a:xfrm>
        </p:spPr>
      </p:pic>
      <p:sp>
        <p:nvSpPr>
          <p:cNvPr id="8" name="TextBox 7"/>
          <p:cNvSpPr txBox="1"/>
          <p:nvPr/>
        </p:nvSpPr>
        <p:spPr>
          <a:xfrm>
            <a:off x="806267" y="1817868"/>
            <a:ext cx="247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Wheat Production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91855" y="1817867"/>
            <a:ext cx="423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Wheat Exports (available online)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277316" y="1261397"/>
            <a:ext cx="21395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As share of: </a:t>
            </a:r>
            <a:endParaRPr lang="en-US" sz="32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" y="2440546"/>
            <a:ext cx="3985760" cy="368436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753746"/>
            <a:ext cx="8229600" cy="76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Crop Conditions as of September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2014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464158"/>
            <a:ext cx="84529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 country’s slice represents </a:t>
            </a:r>
            <a:r>
              <a:rPr lang="en-GB" sz="1600" dirty="0" smtClean="0"/>
              <a:t>its portion </a:t>
            </a:r>
            <a:r>
              <a:rPr lang="en-GB" sz="1600" dirty="0"/>
              <a:t>of the 5 year average of the total AMIS countries production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963" y="1519056"/>
            <a:ext cx="3222706" cy="45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 2014 Crop Monitor issue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319" y="1519054"/>
            <a:ext cx="3232341" cy="459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" y="1519055"/>
            <a:ext cx="3232340" cy="45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43516" y="6287885"/>
            <a:ext cx="3396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geoglam</a:t>
            </a:r>
            <a:r>
              <a:rPr lang="en-US" dirty="0">
                <a:solidFill>
                  <a:srgbClr val="FFFFFF"/>
                </a:solidFill>
              </a:rPr>
              <a:t>-crop-</a:t>
            </a:r>
            <a:r>
              <a:rPr lang="en-US" dirty="0" err="1">
                <a:solidFill>
                  <a:srgbClr val="FFFFFF"/>
                </a:solidFill>
              </a:rPr>
              <a:t>monitor.org</a:t>
            </a:r>
            <a:r>
              <a:rPr lang="en-US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91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8117" y="1351225"/>
            <a:ext cx="3696722" cy="4009729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The LANCE UWG which provides a forum for NASA’s NRT data users has recommended VIIRS products be generated by the LANCE system.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834709"/>
            <a:ext cx="4464100" cy="45315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87" y="5949209"/>
            <a:ext cx="1025047" cy="76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56" y="5949209"/>
            <a:ext cx="1025047" cy="766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" y="5949209"/>
            <a:ext cx="1025047" cy="76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594" y="5964686"/>
            <a:ext cx="1025047" cy="750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404" y="5949209"/>
            <a:ext cx="1025047" cy="766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132" y="5949209"/>
            <a:ext cx="1025047" cy="766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325" y="5949209"/>
            <a:ext cx="1025047" cy="766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5863" y="5949209"/>
            <a:ext cx="1025047" cy="766297"/>
          </a:xfrm>
          <a:prstGeom prst="rect">
            <a:avLst/>
          </a:prstGeom>
        </p:spPr>
      </p:pic>
      <p:sp>
        <p:nvSpPr>
          <p:cNvPr id="15" name="Slide Number Placeholder 2"/>
          <p:cNvSpPr txBox="1">
            <a:spLocks/>
          </p:cNvSpPr>
          <p:nvPr/>
        </p:nvSpPr>
        <p:spPr>
          <a:xfrm>
            <a:off x="6558180" y="63613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B341E-6AC4-B74C-BD08-8E7E02E7657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5 at 14.25.5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8"/>
          <a:stretch/>
        </p:blipFill>
        <p:spPr>
          <a:xfrm>
            <a:off x="0" y="1"/>
            <a:ext cx="9144000" cy="1065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8205" y="131394"/>
            <a:ext cx="7144035" cy="707886"/>
          </a:xfrm>
          <a:prstGeom prst="rect">
            <a:avLst/>
          </a:prstGeom>
          <a:solidFill>
            <a:srgbClr val="21303E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LANCE – A component of EOSDIS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LANCE-Facilities_F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000" y="3059262"/>
            <a:ext cx="6849842" cy="368682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50651" y="1092182"/>
            <a:ext cx="7924800" cy="192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900" dirty="0">
                <a:latin typeface="Calibri" pitchFamily="25" charset="0"/>
              </a:rPr>
              <a:t>LANCE is a component of EOSDIS – NASA’s Earth Observing System Data and Information System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900" dirty="0" smtClean="0">
                <a:latin typeface="Calibri" pitchFamily="25" charset="0"/>
              </a:rPr>
              <a:t>NASA Earth Science Division sponsored the development of LANCE in 2009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25" charset="0"/>
              </a:rPr>
              <a:t>LANCE </a:t>
            </a:r>
            <a:r>
              <a:rPr lang="en-US" dirty="0">
                <a:latin typeface="Calibri" pitchFamily="25" charset="0"/>
              </a:rPr>
              <a:t>is a virtual system that leverages existing EOSDIS components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700" dirty="0" smtClean="0">
              <a:latin typeface="Calibri" pitchFamily="25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900" b="1" dirty="0" smtClean="0">
                <a:latin typeface="Calibri" pitchFamily="25" charset="0"/>
              </a:rPr>
              <a:t>LANCE </a:t>
            </a:r>
            <a:r>
              <a:rPr lang="en-US" sz="1900" dirty="0" smtClean="0">
                <a:latin typeface="Calibri" pitchFamily="25" charset="0"/>
              </a:rPr>
              <a:t>provides a central point of access to high quality NRT data products for land and atmosphere studies within 3 hours of satellite observation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89777" y="6498434"/>
            <a:ext cx="8221320" cy="8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LANCE Web Site: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http:/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/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earthdata.nasa.gov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Calibri" pitchFamily="25" charset="0"/>
              </a:rPr>
              <a:t>/lance</a:t>
            </a:r>
            <a:endParaRPr lang="en-US" sz="1700" i="1" dirty="0">
              <a:solidFill>
                <a:schemeClr val="accent1">
                  <a:lumMod val="50000"/>
                </a:schemeClr>
              </a:solidFill>
              <a:latin typeface="Calibri" pitchFamily="25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900" dirty="0">
              <a:solidFill>
                <a:schemeClr val="accent1">
                  <a:lumMod val="50000"/>
                </a:schemeClr>
              </a:solidFill>
              <a:latin typeface="Calibri" pitchFamily="25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endParaRPr lang="en-US" sz="1700" dirty="0">
              <a:solidFill>
                <a:schemeClr val="accent1">
                  <a:lumMod val="50000"/>
                </a:schemeClr>
              </a:solidFill>
              <a:latin typeface="Calibri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84" y="-1856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376092"/>
                </a:solidFill>
              </a:rPr>
              <a:t/>
            </a:r>
            <a:br>
              <a:rPr lang="en-US" b="1" dirty="0">
                <a:solidFill>
                  <a:srgbClr val="376092"/>
                </a:solidFill>
              </a:rPr>
            </a:br>
            <a:r>
              <a:rPr lang="en-US" b="1" u="sng" dirty="0" smtClean="0">
                <a:solidFill>
                  <a:srgbClr val="376092"/>
                </a:solidFill>
              </a:rPr>
              <a:t>Links and More Information     </a:t>
            </a:r>
            <a:br>
              <a:rPr lang="en-US" b="1" u="sng" dirty="0" smtClean="0">
                <a:solidFill>
                  <a:srgbClr val="376092"/>
                </a:solidFill>
              </a:rPr>
            </a:br>
            <a:endParaRPr lang="en-US" b="1" u="sng" dirty="0">
              <a:solidFill>
                <a:srgbClr val="3760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07" y="5944229"/>
            <a:ext cx="1025047" cy="76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076" y="5944229"/>
            <a:ext cx="1025047" cy="76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" y="5944229"/>
            <a:ext cx="1025047" cy="766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14" y="5959706"/>
            <a:ext cx="1025047" cy="750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424" y="5944229"/>
            <a:ext cx="1025047" cy="766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152" y="5944229"/>
            <a:ext cx="1025047" cy="766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345" y="5944229"/>
            <a:ext cx="1025047" cy="766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883" y="5944229"/>
            <a:ext cx="1025047" cy="7662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2759" y="856516"/>
            <a:ext cx="840371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376092"/>
              </a:solidFill>
            </a:endParaRPr>
          </a:p>
          <a:p>
            <a:r>
              <a:rPr lang="en-US" sz="2000" b="1" dirty="0" smtClean="0">
                <a:solidFill>
                  <a:srgbClr val="376092"/>
                </a:solidFill>
              </a:rPr>
              <a:t>LANCE Near Real-Time webpages: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76092"/>
                </a:solidFill>
              </a:rPr>
              <a:t>LANCE </a:t>
            </a:r>
            <a:r>
              <a:rPr lang="en-US" dirty="0">
                <a:solidFill>
                  <a:srgbClr val="376092"/>
                </a:solidFill>
                <a:hlinkClick r:id="rId11"/>
              </a:rPr>
              <a:t>https://</a:t>
            </a:r>
            <a:r>
              <a:rPr lang="en-US" dirty="0" smtClean="0">
                <a:solidFill>
                  <a:srgbClr val="376092"/>
                </a:solidFill>
                <a:hlinkClick r:id="rId11"/>
              </a:rPr>
              <a:t>earthdata.nasa.gov/lance</a:t>
            </a:r>
            <a:endParaRPr lang="en-US" dirty="0" smtClean="0">
              <a:solidFill>
                <a:srgbClr val="376092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76092"/>
                </a:solidFill>
              </a:rPr>
              <a:t>Worldview </a:t>
            </a:r>
            <a:r>
              <a:rPr lang="en-US" dirty="0">
                <a:solidFill>
                  <a:srgbClr val="376092"/>
                </a:solidFill>
                <a:hlinkClick r:id="rId12"/>
              </a:rPr>
              <a:t>https://earthdata.nasa.gov</a:t>
            </a:r>
            <a:r>
              <a:rPr lang="en-US" dirty="0" smtClean="0">
                <a:solidFill>
                  <a:srgbClr val="376092"/>
                </a:solidFill>
                <a:hlinkClick r:id="rId12"/>
              </a:rPr>
              <a:t>/worldview</a:t>
            </a:r>
            <a:r>
              <a:rPr lang="en-US" dirty="0" smtClean="0">
                <a:solidFill>
                  <a:srgbClr val="376092"/>
                </a:solidFill>
              </a:rPr>
              <a:t> 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76092"/>
                </a:solidFill>
              </a:rPr>
              <a:t>Global Imagery Browse Services </a:t>
            </a:r>
            <a:r>
              <a:rPr lang="en-US" dirty="0">
                <a:solidFill>
                  <a:srgbClr val="376092"/>
                </a:solidFill>
                <a:hlinkClick r:id="rId13"/>
              </a:rPr>
              <a:t>https://earthdata.nasa.gov/</a:t>
            </a:r>
            <a:r>
              <a:rPr lang="en-US" dirty="0" smtClean="0">
                <a:solidFill>
                  <a:srgbClr val="376092"/>
                </a:solidFill>
                <a:hlinkClick r:id="rId13"/>
              </a:rPr>
              <a:t>gibs</a:t>
            </a:r>
            <a:endParaRPr lang="en-US" dirty="0" smtClean="0">
              <a:solidFill>
                <a:srgbClr val="376092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76092"/>
                </a:solidFill>
              </a:rPr>
              <a:t>GIBS wiki: </a:t>
            </a:r>
            <a:r>
              <a:rPr lang="en-US" dirty="0" smtClean="0">
                <a:solidFill>
                  <a:srgbClr val="376092"/>
                </a:solidFill>
                <a:hlinkClick r:id="rId14"/>
              </a:rPr>
              <a:t>https://wiki.earthdata.nasa.gov/display/GIBS/</a:t>
            </a:r>
            <a:r>
              <a:rPr lang="en-US" dirty="0" smtClean="0">
                <a:solidFill>
                  <a:srgbClr val="376092"/>
                </a:solidFill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376092"/>
                </a:solidFill>
              </a:rPr>
              <a:t>FIRMS: </a:t>
            </a:r>
            <a:r>
              <a:rPr lang="en-US" dirty="0">
                <a:solidFill>
                  <a:srgbClr val="376092"/>
                </a:solidFill>
                <a:hlinkClick r:id="rId12"/>
              </a:rPr>
              <a:t>https://</a:t>
            </a:r>
            <a:r>
              <a:rPr lang="en-US" dirty="0" smtClean="0">
                <a:solidFill>
                  <a:srgbClr val="376092"/>
                </a:solidFill>
                <a:hlinkClick r:id="rId12"/>
              </a:rPr>
              <a:t>earthdata.nasa.gov/firms</a:t>
            </a:r>
            <a:r>
              <a:rPr lang="en-US" dirty="0" smtClean="0">
                <a:solidFill>
                  <a:srgbClr val="376092"/>
                </a:solidFill>
              </a:rPr>
              <a:t>  </a:t>
            </a:r>
            <a:endParaRPr lang="en-US" dirty="0">
              <a:solidFill>
                <a:srgbClr val="376092"/>
              </a:solidFill>
            </a:endParaRPr>
          </a:p>
          <a:p>
            <a:pPr lvl="2"/>
            <a:endParaRPr lang="en-US" dirty="0" smtClean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NASA </a:t>
            </a:r>
            <a:r>
              <a:rPr lang="en-US" dirty="0">
                <a:solidFill>
                  <a:srgbClr val="376092"/>
                </a:solidFill>
              </a:rPr>
              <a:t>Reverb: </a:t>
            </a:r>
            <a:r>
              <a:rPr lang="en-US" dirty="0">
                <a:solidFill>
                  <a:srgbClr val="376092"/>
                </a:solidFill>
                <a:hlinkClick r:id="rId15"/>
              </a:rPr>
              <a:t>http://reverb.echo.nasa.gov/reverb</a:t>
            </a:r>
            <a:r>
              <a:rPr lang="en-US" dirty="0" smtClean="0">
                <a:solidFill>
                  <a:srgbClr val="376092"/>
                </a:solidFill>
                <a:hlinkClick r:id="rId15"/>
              </a:rPr>
              <a:t>/</a:t>
            </a:r>
            <a:r>
              <a:rPr lang="en-US" dirty="0" smtClean="0">
                <a:solidFill>
                  <a:srgbClr val="376092"/>
                </a:solidFill>
              </a:rPr>
              <a:t/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>
                <a:solidFill>
                  <a:srgbClr val="376092"/>
                </a:solidFill>
              </a:rPr>
              <a:t>EOSDIS User Registration </a:t>
            </a:r>
            <a:r>
              <a:rPr lang="en-US" dirty="0" smtClean="0">
                <a:solidFill>
                  <a:srgbClr val="376092"/>
                </a:solidFill>
              </a:rPr>
              <a:t>System: </a:t>
            </a:r>
            <a:r>
              <a:rPr lang="en-US" dirty="0" smtClean="0">
                <a:solidFill>
                  <a:srgbClr val="376092"/>
                </a:solidFill>
                <a:hlinkClick r:id="rId16"/>
              </a:rPr>
              <a:t>https</a:t>
            </a:r>
            <a:r>
              <a:rPr lang="en-US" dirty="0">
                <a:solidFill>
                  <a:srgbClr val="376092"/>
                </a:solidFill>
                <a:hlinkClick r:id="rId16"/>
              </a:rPr>
              <a:t>://urs.earthdata.nasa.gov/users/new</a:t>
            </a:r>
            <a:r>
              <a:rPr lang="en-US" dirty="0">
                <a:solidFill>
                  <a:srgbClr val="376092"/>
                </a:solidFill>
              </a:rPr>
              <a:t> </a:t>
            </a:r>
            <a:endParaRPr lang="en-US" dirty="0" smtClean="0">
              <a:solidFill>
                <a:srgbClr val="376092"/>
              </a:solidFill>
            </a:endParaRPr>
          </a:p>
          <a:p>
            <a:endParaRPr lang="en-US" dirty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Questions?</a:t>
            </a:r>
          </a:p>
          <a:p>
            <a:r>
              <a:rPr lang="en-US" dirty="0" smtClean="0">
                <a:solidFill>
                  <a:srgbClr val="376092"/>
                </a:solidFill>
                <a:hlinkClick r:id="rId17"/>
              </a:rPr>
              <a:t>support@earthdata.nasa.gov</a:t>
            </a:r>
            <a:r>
              <a:rPr lang="en-US" dirty="0" smtClean="0">
                <a:solidFill>
                  <a:srgbClr val="376092"/>
                </a:solidFill>
              </a:rPr>
              <a:t> </a:t>
            </a:r>
          </a:p>
          <a:p>
            <a:r>
              <a:rPr lang="en-US" dirty="0">
                <a:solidFill>
                  <a:srgbClr val="376092"/>
                </a:solidFill>
                <a:hlinkClick r:id="rId18"/>
              </a:rPr>
              <a:t>d</a:t>
            </a:r>
            <a:r>
              <a:rPr lang="en-US" dirty="0" smtClean="0">
                <a:solidFill>
                  <a:srgbClr val="376092"/>
                </a:solidFill>
                <a:hlinkClick r:id="rId18"/>
              </a:rPr>
              <a:t>iane.k.davies@nasa.gov</a:t>
            </a:r>
            <a:r>
              <a:rPr lang="en-US" dirty="0" smtClean="0">
                <a:solidFill>
                  <a:srgbClr val="376092"/>
                </a:solidFill>
              </a:rPr>
              <a:t> </a:t>
            </a:r>
            <a:endParaRPr lang="en-US" dirty="0">
              <a:solidFill>
                <a:srgbClr val="376092"/>
              </a:solidFill>
            </a:endParaRPr>
          </a:p>
          <a:p>
            <a:endParaRPr lang="en-US" dirty="0">
              <a:solidFill>
                <a:srgbClr val="376092"/>
              </a:solidFill>
            </a:endParaRPr>
          </a:p>
          <a:p>
            <a:pPr lvl="2"/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341E-6AC4-B74C-BD08-8E7E02E765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195188"/>
            <a:ext cx="8229600" cy="86283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76092"/>
                </a:solidFill>
              </a:rPr>
              <a:t>Key differences between </a:t>
            </a:r>
            <a:br>
              <a:rPr lang="en-US" b="1" dirty="0" smtClean="0">
                <a:solidFill>
                  <a:srgbClr val="376092"/>
                </a:solidFill>
              </a:rPr>
            </a:br>
            <a:r>
              <a:rPr lang="en-US" b="1" dirty="0" smtClean="0">
                <a:solidFill>
                  <a:srgbClr val="376092"/>
                </a:solidFill>
              </a:rPr>
              <a:t>NRT and Standard Processing</a:t>
            </a:r>
            <a:endParaRPr lang="en-US" b="1" dirty="0">
              <a:solidFill>
                <a:srgbClr val="37609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26182"/>
              </p:ext>
            </p:extLst>
          </p:nvPr>
        </p:nvGraphicFramePr>
        <p:xfrm>
          <a:off x="983101" y="1600261"/>
          <a:ext cx="7442595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865"/>
                <a:gridCol w="2480865"/>
                <a:gridCol w="24808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Standard Products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Near</a:t>
                      </a:r>
                      <a:r>
                        <a:rPr lang="en-US" sz="1600" baseline="0" dirty="0" smtClean="0"/>
                        <a:t> Real-Time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Level 0 processing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Standard processing use definitive geo-location</a:t>
                      </a:r>
                      <a:r>
                        <a:rPr lang="en-US" sz="1600" baseline="0" dirty="0" smtClean="0"/>
                        <a:t> (attitude and ephemeris) data.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Predicted geo-location.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Terra via  an on-board GPS. Aqua and Aura use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spacecraft housekeeping data and predicted geo-location. 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Level</a:t>
                      </a:r>
                      <a:r>
                        <a:rPr lang="en-US" sz="1600" baseline="0" dirty="0" smtClean="0"/>
                        <a:t> 2 products that do not make use of ancillary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data e.g. fire, snow, sea ice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Standard processing</a:t>
                      </a:r>
                      <a:r>
                        <a:rPr lang="en-US" sz="1600" baseline="0" dirty="0" smtClean="0"/>
                        <a:t> code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Inherent</a:t>
                      </a:r>
                      <a:r>
                        <a:rPr lang="en-US" sz="1600" baseline="0" dirty="0" smtClean="0"/>
                        <a:t> differences from L0 plus s</a:t>
                      </a:r>
                      <a:r>
                        <a:rPr lang="en-US" sz="1600" dirty="0" smtClean="0"/>
                        <a:t>tandard</a:t>
                      </a:r>
                      <a:r>
                        <a:rPr lang="en-US" sz="1600" baseline="0" dirty="0" smtClean="0"/>
                        <a:t> processing codes.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Level</a:t>
                      </a:r>
                      <a:r>
                        <a:rPr lang="en-US" sz="1600" baseline="0" dirty="0" smtClean="0"/>
                        <a:t> 2 products that require ancillary data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Standard</a:t>
                      </a:r>
                      <a:r>
                        <a:rPr lang="en-US" sz="1600" baseline="0" dirty="0" smtClean="0"/>
                        <a:t> requirements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Inherent</a:t>
                      </a:r>
                      <a:r>
                        <a:rPr lang="en-US" sz="1600" baseline="0" dirty="0" smtClean="0"/>
                        <a:t> differences from L0  and r</a:t>
                      </a:r>
                      <a:r>
                        <a:rPr lang="en-US" sz="1600" dirty="0" smtClean="0"/>
                        <a:t>elaxed requirements for ancillary</a:t>
                      </a:r>
                      <a:r>
                        <a:rPr lang="en-US" sz="1600" baseline="0" dirty="0" smtClean="0"/>
                        <a:t> data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1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3296"/>
              </p:ext>
            </p:extLst>
          </p:nvPr>
        </p:nvGraphicFramePr>
        <p:xfrm>
          <a:off x="0" y="520835"/>
          <a:ext cx="9200745" cy="583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828F3-2EE7-E240-A930-529341F2EC2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52400" y="36513"/>
            <a:ext cx="8061325" cy="854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latin typeface="+mj-lt"/>
              <a:ea typeface="ヒラギノ角ゴ Pro W3" pitchFamily="84" charset="-128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639911" cy="5431106"/>
          </a:xfrm>
          <a:prstGeom prst="rect">
            <a:avLst/>
          </a:prstGeom>
        </p:spPr>
      </p:pic>
      <p:pic>
        <p:nvPicPr>
          <p:cNvPr id="6" name="Picture 5" descr="Screen Shot 2014-10-15 at 14.25.5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8"/>
          <a:stretch/>
        </p:blipFill>
        <p:spPr>
          <a:xfrm>
            <a:off x="0" y="1"/>
            <a:ext cx="9144000" cy="1065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8205" y="131394"/>
            <a:ext cx="7144035" cy="707886"/>
          </a:xfrm>
          <a:prstGeom prst="rect">
            <a:avLst/>
          </a:prstGeom>
          <a:solidFill>
            <a:srgbClr val="21303E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LANCE System Architecture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82599" y="-76200"/>
            <a:ext cx="8548222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i="0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Comparison of NRT and Science Products</a:t>
            </a:r>
          </a:p>
        </p:txBody>
      </p:sp>
      <p:pic>
        <p:nvPicPr>
          <p:cNvPr id="26627" name="Picture 6" descr="MYD06_L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202" y="4432551"/>
            <a:ext cx="2260475" cy="226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MYD06_L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926" y="4432551"/>
            <a:ext cx="2260474" cy="226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5" descr="MYB0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202" y="2121025"/>
            <a:ext cx="22604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6" descr="MYB0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926" y="2121025"/>
            <a:ext cx="2260474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676400" y="1843212"/>
            <a:ext cx="2463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cs typeface="Times New Roman" charset="0"/>
              </a:rPr>
              <a:t>Science Product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4287838" y="1843212"/>
            <a:ext cx="2443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cs typeface="Times New Roman" charset="0"/>
              </a:rPr>
              <a:t>Near Real-Time Product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 rot="-5400000">
            <a:off x="617664" y="3095751"/>
            <a:ext cx="24463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Land Surface Reflectance 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 rot="-5400000">
            <a:off x="615283" y="5645944"/>
            <a:ext cx="2451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Cloud Top Temperature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188591" y="781973"/>
            <a:ext cx="8905087" cy="1833562"/>
          </a:xfrm>
          <a:prstGeom prst="rect">
            <a:avLst/>
          </a:prstGeom>
        </p:spPr>
        <p:txBody>
          <a:bodyPr/>
          <a:lstStyle/>
          <a:p>
            <a:pPr marL="636588" lvl="1" defTabSz="914400" fontAlgn="base">
              <a:spcBef>
                <a:spcPct val="20000"/>
              </a:spcBef>
              <a:spcAft>
                <a:spcPts val="600"/>
              </a:spcAf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itchFamily="25" charset="0"/>
                <a:ea typeface="ヒラギノ角ゴ Pro W3" pitchFamily="25" charset="-128"/>
                <a:cs typeface="Calibri" pitchFamily="25" charset="0"/>
              </a:rPr>
              <a:t>Latency requirements necessitate the use of predicted geo-location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itchFamily="25" charset="0"/>
                <a:ea typeface="ヒラギノ角ゴ Pro W3" pitchFamily="25" charset="-128"/>
                <a:cs typeface="Calibri" pitchFamily="25" charset="0"/>
              </a:rPr>
              <a:t> data and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itchFamily="25" charset="0"/>
                <a:ea typeface="ヒラギノ角ゴ Pro W3" pitchFamily="25" charset="-128"/>
                <a:cs typeface="Calibri" pitchFamily="25" charset="0"/>
              </a:rPr>
              <a:t> relaxed ancillary data – in some cases there are significant differences between the NRT and standard, science-quality data products, but overall the agreement is high. </a:t>
            </a:r>
            <a:r>
              <a:rPr lang="en-US" sz="1600" kern="0" dirty="0" smtClean="0">
                <a:solidFill>
                  <a:srgbClr val="376092"/>
                </a:solidFill>
                <a:latin typeface="Calibri" pitchFamily="25" charset="0"/>
                <a:ea typeface="ヒラギノ角ゴ Pro W3" pitchFamily="25" charset="-128"/>
                <a:cs typeface="Calibri" pitchFamily="25" charset="0"/>
              </a:rPr>
              <a:t>Expedited </a:t>
            </a:r>
            <a:r>
              <a:rPr lang="en-US" sz="1600" kern="0" dirty="0">
                <a:solidFill>
                  <a:srgbClr val="376092"/>
                </a:solidFill>
                <a:latin typeface="Calibri" pitchFamily="25" charset="0"/>
                <a:ea typeface="ヒラギノ角ゴ Pro W3" pitchFamily="25" charset="-128"/>
                <a:cs typeface="Calibri" pitchFamily="25" charset="0"/>
              </a:rPr>
              <a:t>algorithms are overseen by science team members. </a:t>
            </a:r>
          </a:p>
          <a:p>
            <a:pPr marL="636588" marR="0" lvl="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itchFamily="25" charset="0"/>
              <a:ea typeface="ヒラギノ角ゴ Pro W3" pitchFamily="25" charset="-128"/>
              <a:cs typeface="Calibri" pitchFamily="25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86BEFBAC-E7BB-BA45-BE07-35BD250AA8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01432"/>
              </p:ext>
            </p:extLst>
          </p:nvPr>
        </p:nvGraphicFramePr>
        <p:xfrm>
          <a:off x="942555" y="1064454"/>
          <a:ext cx="7322145" cy="358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881"/>
                <a:gridCol w="3705538"/>
                <a:gridCol w="1689726"/>
              </a:tblGrid>
              <a:tr h="4622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 (satellite)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Product</a:t>
                      </a:r>
                      <a:r>
                        <a:rPr lang="en-US" sz="1400" baseline="0" dirty="0" smtClean="0"/>
                        <a:t> Categories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 Latency excluding Level</a:t>
                      </a:r>
                      <a:r>
                        <a:rPr lang="en-US" sz="1400" baseline="0" dirty="0" smtClean="0"/>
                        <a:t> 3</a:t>
                      </a:r>
                      <a:endParaRPr lang="en-US" sz="1400" dirty="0"/>
                    </a:p>
                  </a:txBody>
                  <a:tcPr/>
                </a:tc>
              </a:tr>
              <a:tr h="6355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AIRS (</a:t>
                      </a:r>
                      <a:r>
                        <a:rPr lang="en-US" sz="1400" baseline="0" dirty="0" smtClean="0"/>
                        <a:t>Aqua)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Radiances, Temperature and Moisture Profiles, Precipitation,</a:t>
                      </a:r>
                      <a:r>
                        <a:rPr lang="en-US" sz="1400" kern="1200" baseline="0" dirty="0" smtClean="0"/>
                        <a:t> Dust, </a:t>
                      </a:r>
                      <a:r>
                        <a:rPr lang="en-US" sz="1400" kern="1200" dirty="0" smtClean="0"/>
                        <a:t>Clouds and Trace Gases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75 – 140 minutes</a:t>
                      </a:r>
                      <a:endParaRPr lang="en-US" sz="1400" dirty="0"/>
                    </a:p>
                  </a:txBody>
                  <a:tcPr/>
                </a:tc>
              </a:tr>
              <a:tr h="8088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MLS (Aura)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Ozone, Temperature, Carbon Monoxide, Water Vapor, Nitric Acid, Nitrous Oxide, Sulfur Dioxide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/>
                        <a:t>75 – 140 minutes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98219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MODIS (Aqua</a:t>
                      </a:r>
                      <a:r>
                        <a:rPr lang="en-US" sz="1400" baseline="0" dirty="0" smtClean="0"/>
                        <a:t> &amp; Terra)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Radiances, Cloud/Aerosols, Water Vapor, Fire, Snow Cover, Sea Ice, Land Surface Reflectance, Land Surface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60-125 minutes</a:t>
                      </a:r>
                      <a:endParaRPr lang="en-US" sz="1400" dirty="0"/>
                    </a:p>
                  </a:txBody>
                  <a:tcPr/>
                </a:tc>
              </a:tr>
              <a:tr h="6355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OMI (Aura)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Ozone, Sulfur Dioxide, Aerosols, Cloud Top Pressure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100 -165 minutes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8951" y="4871596"/>
            <a:ext cx="84135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+mj-lt"/>
                <a:cs typeface="Arial"/>
              </a:rPr>
              <a:t>AIRS - </a:t>
            </a:r>
            <a:r>
              <a:rPr lang="en-US" sz="1600" dirty="0">
                <a:latin typeface="+mj-lt"/>
                <a:cs typeface="Arial"/>
              </a:rPr>
              <a:t>Atmospheric Infrared Sounder </a:t>
            </a:r>
            <a:endParaRPr lang="en-US" sz="1600" dirty="0" smtClean="0">
              <a:latin typeface="+mj-lt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+mj-lt"/>
                <a:cs typeface="Arial"/>
              </a:rPr>
              <a:t>MLS - </a:t>
            </a:r>
            <a:r>
              <a:rPr lang="en-US" sz="1600" dirty="0">
                <a:latin typeface="+mj-lt"/>
                <a:cs typeface="Arial"/>
              </a:rPr>
              <a:t>Microwave Limb </a:t>
            </a:r>
            <a:r>
              <a:rPr lang="en-US" sz="1600" dirty="0" smtClean="0">
                <a:latin typeface="+mj-lt"/>
                <a:cs typeface="Arial"/>
              </a:rPr>
              <a:t>Sounder </a:t>
            </a:r>
            <a:endParaRPr lang="en-US" sz="1600" dirty="0">
              <a:latin typeface="+mj-lt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+mj-lt"/>
                <a:cs typeface="Arial"/>
              </a:rPr>
              <a:t>MODIS - </a:t>
            </a:r>
            <a:r>
              <a:rPr lang="en-US" sz="1600" dirty="0">
                <a:latin typeface="+mj-lt"/>
                <a:cs typeface="Arial"/>
              </a:rPr>
              <a:t>Moderate Resolution Imaging </a:t>
            </a:r>
            <a:r>
              <a:rPr lang="en-US" sz="1600" dirty="0" err="1">
                <a:latin typeface="+mj-lt"/>
                <a:cs typeface="Arial"/>
              </a:rPr>
              <a:t>Spectroradiometer</a:t>
            </a:r>
            <a:r>
              <a:rPr lang="en-US" sz="1600" dirty="0">
                <a:latin typeface="+mj-lt"/>
                <a:cs typeface="Arial"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latin typeface="+mj-lt"/>
                <a:cs typeface="Arial"/>
              </a:rPr>
              <a:t>OMI - </a:t>
            </a:r>
            <a:r>
              <a:rPr lang="en-US" sz="1600" dirty="0">
                <a:latin typeface="+mj-lt"/>
                <a:cs typeface="Arial"/>
              </a:rPr>
              <a:t>Ozone Monitoring </a:t>
            </a:r>
            <a:r>
              <a:rPr lang="en-US" sz="1600" dirty="0" smtClean="0">
                <a:latin typeface="+mj-lt"/>
                <a:cs typeface="Arial"/>
              </a:rPr>
              <a:t>Instrument</a:t>
            </a:r>
            <a:endParaRPr lang="en-US" sz="1600" dirty="0">
              <a:latin typeface="+mj-lt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600" dirty="0">
              <a:latin typeface="+mj-lt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  <a:cs typeface="Arial"/>
              </a:rPr>
              <a:t>AMSR2 – Advanced Microwave Scanning Radiometer 2  (GCOM-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cs typeface="Arial"/>
              </a:rPr>
              <a:t>W1)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  <a:cs typeface="Arial"/>
              </a:rPr>
              <a:t>MISR - Multi-angle Imaging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  <a:cs typeface="Arial"/>
              </a:rPr>
              <a:t>SpectroRadiometer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endParaRPr lang="en-US" sz="1600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600" dirty="0">
              <a:latin typeface="+mj-lt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266" y="4269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76092"/>
                </a:solidFill>
              </a:rPr>
              <a:t>LANCE  NRT Products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74620" y="52529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5 at 14.25.5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48"/>
          <a:stretch/>
        </p:blipFill>
        <p:spPr>
          <a:xfrm>
            <a:off x="0" y="1"/>
            <a:ext cx="9144000" cy="1065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8877" y="36634"/>
            <a:ext cx="3413840" cy="940246"/>
          </a:xfrm>
          <a:prstGeom prst="rect">
            <a:avLst/>
          </a:prstGeom>
          <a:solidFill>
            <a:srgbClr val="21303E"/>
          </a:solidFill>
          <a:ln>
            <a:solidFill>
              <a:srgbClr val="2130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4453" y="189522"/>
            <a:ext cx="7144035" cy="646331"/>
          </a:xfrm>
          <a:prstGeom prst="rect">
            <a:avLst/>
          </a:prstGeom>
          <a:solidFill>
            <a:srgbClr val="21303E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Discover and Access LANCE products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07" y="5944229"/>
            <a:ext cx="1025047" cy="76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076" y="5944229"/>
            <a:ext cx="1025047" cy="766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" y="5944229"/>
            <a:ext cx="1025047" cy="766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614" y="5959706"/>
            <a:ext cx="1025047" cy="750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424" y="5944229"/>
            <a:ext cx="1025047" cy="766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152" y="5944229"/>
            <a:ext cx="1025047" cy="766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0345" y="5944229"/>
            <a:ext cx="1025047" cy="766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0883" y="5944229"/>
            <a:ext cx="1025047" cy="766297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6BEFBAC-E7BB-BA45-BE07-35BD250AA8C0}" type="slidenum">
              <a:rPr lang="en-US" smtClean="0"/>
              <a:t>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551" y="808816"/>
            <a:ext cx="8638919" cy="574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376092"/>
              </a:solidFill>
            </a:endParaRPr>
          </a:p>
          <a:p>
            <a:r>
              <a:rPr lang="en-US" b="1" dirty="0" smtClean="0">
                <a:solidFill>
                  <a:srgbClr val="376092"/>
                </a:solidFill>
              </a:rPr>
              <a:t>LANCE Aims to provide </a:t>
            </a:r>
            <a:r>
              <a:rPr lang="en-US" b="1" dirty="0">
                <a:solidFill>
                  <a:srgbClr val="376092"/>
                </a:solidFill>
              </a:rPr>
              <a:t>d</a:t>
            </a:r>
            <a:r>
              <a:rPr lang="en-US" b="1" dirty="0" smtClean="0">
                <a:solidFill>
                  <a:srgbClr val="376092"/>
                </a:solidFill>
              </a:rPr>
              <a:t>ata and imagery with high reliability using redundant systems</a:t>
            </a:r>
          </a:p>
          <a:p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u="sng" dirty="0" smtClean="0">
                <a:solidFill>
                  <a:srgbClr val="376092"/>
                </a:solidFill>
              </a:rPr>
              <a:t>Data products </a:t>
            </a:r>
            <a:r>
              <a:rPr lang="en-US" dirty="0" smtClean="0">
                <a:solidFill>
                  <a:srgbClr val="376092"/>
                </a:solidFill>
              </a:rPr>
              <a:t>(registration* required) from 2 strings: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Near Real-Time webpages: </a:t>
            </a:r>
            <a:r>
              <a:rPr lang="en-US" dirty="0">
                <a:solidFill>
                  <a:srgbClr val="376092"/>
                </a:solidFill>
                <a:hlinkClick r:id="rId12"/>
              </a:rPr>
              <a:t>https://earthdata.nasa.gov/lance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FTP sites (HTTPS coming soon)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NASA Reverb: </a:t>
            </a:r>
            <a:r>
              <a:rPr lang="en-US" dirty="0">
                <a:solidFill>
                  <a:srgbClr val="376092"/>
                </a:solidFill>
                <a:hlinkClick r:id="rId13"/>
              </a:rPr>
              <a:t>http://reverb.echo.nasa.gov/reverb/</a:t>
            </a:r>
            <a:endParaRPr lang="en-US" b="1" dirty="0">
              <a:solidFill>
                <a:srgbClr val="376092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Worldview (visual search) </a:t>
            </a:r>
            <a:r>
              <a:rPr lang="en-US" dirty="0">
                <a:solidFill>
                  <a:srgbClr val="376092"/>
                </a:solidFill>
                <a:hlinkClick r:id="rId14"/>
              </a:rPr>
              <a:t>https://</a:t>
            </a:r>
            <a:r>
              <a:rPr lang="en-US" dirty="0" smtClean="0">
                <a:solidFill>
                  <a:srgbClr val="376092"/>
                </a:solidFill>
                <a:hlinkClick r:id="rId14"/>
              </a:rPr>
              <a:t>earthdata.nasa.gov/worldview</a:t>
            </a:r>
            <a:r>
              <a:rPr lang="en-US" dirty="0" smtClean="0">
                <a:solidFill>
                  <a:srgbClr val="376092"/>
                </a:solidFill>
              </a:rPr>
              <a:t>  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r>
              <a:rPr lang="en-US" b="1" dirty="0">
                <a:solidFill>
                  <a:srgbClr val="376092"/>
                </a:solidFill>
              </a:rPr>
              <a:t>Imagery </a:t>
            </a:r>
            <a:r>
              <a:rPr lang="en-US" dirty="0">
                <a:solidFill>
                  <a:srgbClr val="376092"/>
                </a:solidFill>
              </a:rPr>
              <a:t>(no registration required)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Worldview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Global Imagery Browse Services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376092"/>
                </a:solidFill>
              </a:rPr>
              <a:t>Rapid Response </a:t>
            </a:r>
          </a:p>
          <a:p>
            <a:pPr>
              <a:lnSpc>
                <a:spcPct val="110000"/>
              </a:lnSpc>
            </a:pPr>
            <a:endParaRPr lang="en-US" b="1" dirty="0" smtClean="0">
              <a:solidFill>
                <a:srgbClr val="376092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376092"/>
                </a:solidFill>
              </a:rPr>
              <a:t>FIRMS (Fire Information for Resource Management System)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376092"/>
                </a:solidFill>
              </a:rPr>
              <a:t>MODIS Hotspot/Active Fire data sent via Email alerts, or available as vector/txt files</a:t>
            </a:r>
          </a:p>
          <a:p>
            <a:pPr lvl="1"/>
            <a:endParaRPr lang="en-US" dirty="0" smtClean="0">
              <a:solidFill>
                <a:srgbClr val="376092"/>
              </a:solidFill>
            </a:endParaRPr>
          </a:p>
          <a:p>
            <a:r>
              <a:rPr lang="en-US" dirty="0" smtClean="0">
                <a:solidFill>
                  <a:srgbClr val="376092"/>
                </a:solidFill>
              </a:rPr>
              <a:t>*</a:t>
            </a:r>
            <a:r>
              <a:rPr lang="en-US" dirty="0">
                <a:solidFill>
                  <a:srgbClr val="376092"/>
                </a:solidFill>
              </a:rPr>
              <a:t>EOSDIS User Registration System </a:t>
            </a:r>
            <a:r>
              <a:rPr lang="en-US" dirty="0">
                <a:solidFill>
                  <a:srgbClr val="376092"/>
                </a:solidFill>
                <a:hlinkClick r:id="rId15"/>
              </a:rPr>
              <a:t>https://urs.earthdata.nasa.gov/users/new</a:t>
            </a:r>
            <a:r>
              <a:rPr lang="en-US" dirty="0">
                <a:solidFill>
                  <a:srgbClr val="376092"/>
                </a:solidFill>
              </a:rPr>
              <a:t> </a:t>
            </a:r>
          </a:p>
          <a:p>
            <a:endParaRPr lang="en-US" b="1" dirty="0">
              <a:solidFill>
                <a:srgbClr val="376092"/>
              </a:solidFill>
            </a:endParaRPr>
          </a:p>
          <a:p>
            <a:pPr marL="1200150" lvl="2" indent="-285750">
              <a:buFontTx/>
              <a:buChar char="-"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551" y="1607687"/>
            <a:ext cx="7488648" cy="16482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8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0" y="269116"/>
            <a:ext cx="8314156" cy="65888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1219" y="-82705"/>
            <a:ext cx="9627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earthdata.nasa.gov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/data/near-real-time-data/data/hazards-and-disasters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EFBAC-E7BB-BA45-BE07-35BD250AA8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1447</Words>
  <Application>Microsoft Office PowerPoint</Application>
  <PresentationFormat>On-screen Show (4:3)</PresentationFormat>
  <Paragraphs>240</Paragraphs>
  <Slides>31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Calibriew Roman</vt:lpstr>
      <vt:lpstr>Times New Roman</vt:lpstr>
      <vt:lpstr>ヒラギノ角ゴ Pro W3</vt:lpstr>
      <vt:lpstr>Office Theme</vt:lpstr>
      <vt:lpstr>Discovering and Accessing Near real-time Data and Imagery through LANCE</vt:lpstr>
      <vt:lpstr> Land Atmosphere Near real-time Capability for EOS (LANCE) provides global Imagery and Data for near real-time Applications  from AIRS, MLS, MODIS and OMI </vt:lpstr>
      <vt:lpstr>PowerPoint Presentation</vt:lpstr>
      <vt:lpstr>PowerPoint Presentation</vt:lpstr>
      <vt:lpstr>PowerPoint Presentation</vt:lpstr>
      <vt:lpstr>Comparison of NRT and Science Products</vt:lpstr>
      <vt:lpstr>LANCE  NRT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LANCE NRT Products are used in a range of applications </vt:lpstr>
      <vt:lpstr>PowerPoint Presentation</vt:lpstr>
      <vt:lpstr>GEOGLAM Crop Monitor for AMIS (Agricultural Market Information System)</vt:lpstr>
      <vt:lpstr>Crop Monitor Communication Interface for  Crop Condition Assessments </vt:lpstr>
      <vt:lpstr>Current Crop Monitor Products for AMIS:  Synthesis Condition Maps (other versions available online)</vt:lpstr>
      <vt:lpstr>Pie Charts, with crop condition drivers</vt:lpstr>
      <vt:lpstr>October 2014 Crop Monitor issue </vt:lpstr>
      <vt:lpstr>The LANCE UWG which provides a forum for NASA’s NRT data users has recommended VIIRS products be generated by the LANCE system. </vt:lpstr>
      <vt:lpstr> Links and More Information      </vt:lpstr>
      <vt:lpstr>Key differences between  NRT and Standard Processing</vt:lpstr>
    </vt:vector>
  </TitlesOfParts>
  <Company>Trigg-Davies Consulting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 NASA Near-Real-Time  Earth Science Data by using LANCE</dc:title>
  <dc:creator>Diane Davies</dc:creator>
  <cp:lastModifiedBy>loaner</cp:lastModifiedBy>
  <cp:revision>99</cp:revision>
  <cp:lastPrinted>2014-11-14T11:25:44Z</cp:lastPrinted>
  <dcterms:created xsi:type="dcterms:W3CDTF">2014-09-17T12:37:13Z</dcterms:created>
  <dcterms:modified xsi:type="dcterms:W3CDTF">2014-11-18T16:18:06Z</dcterms:modified>
</cp:coreProperties>
</file>